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77" r:id="rId3"/>
    <p:sldId id="260" r:id="rId4"/>
    <p:sldId id="278" r:id="rId5"/>
    <p:sldId id="279" r:id="rId6"/>
    <p:sldId id="280" r:id="rId7"/>
    <p:sldId id="281" r:id="rId8"/>
    <p:sldId id="282" r:id="rId9"/>
    <p:sldId id="257" r:id="rId10"/>
    <p:sldId id="258" r:id="rId11"/>
    <p:sldId id="259"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8288000" cy="10287000"/>
  <p:notesSz cx="6858000" cy="9144000"/>
  <p:embeddedFontLst>
    <p:embeddedFont>
      <p:font typeface="Body Grotesque Large" pitchFamily="2" charset="0"/>
      <p:regular r:id="rId30"/>
    </p:embeddedFont>
    <p:embeddedFont>
      <p:font typeface="Body Grotesque Large Bold" pitchFamily="2" charset="0"/>
      <p:regular r:id="rId31"/>
      <p:bold r:id="rId32"/>
    </p:embeddedFont>
    <p:embeddedFont>
      <p:font typeface="Cloud Soft Bold" panose="02000000000000000000" pitchFamily="2" charset="0"/>
      <p:regular r:id="rId33"/>
      <p:bold r:id="rId34"/>
    </p:embeddedFont>
    <p:embeddedFont>
      <p:font typeface="Nunito" pitchFamily="2" charset="77"/>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2" autoAdjust="0"/>
    <p:restoredTop sz="94607" autoAdjust="0"/>
  </p:normalViewPr>
  <p:slideViewPr>
    <p:cSldViewPr>
      <p:cViewPr varScale="1">
        <p:scale>
          <a:sx n="99" d="100"/>
          <a:sy n="99" d="100"/>
        </p:scale>
        <p:origin x="92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196BA-D7AC-494D-B4C3-741F8F37F586}" type="datetimeFigureOut">
              <a:rPr lang="en-US" smtClean="0"/>
              <a:t>7/18/25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601FA-8D5E-7847-A0B8-29FFBBCCA422}" type="slidenum">
              <a:rPr lang="en-US" smtClean="0"/>
              <a:t>‹#›</a:t>
            </a:fld>
            <a:endParaRPr lang="en-US"/>
          </a:p>
        </p:txBody>
      </p:sp>
    </p:spTree>
    <p:extLst>
      <p:ext uri="{BB962C8B-B14F-4D97-AF65-F5344CB8AC3E}">
        <p14:creationId xmlns:p14="http://schemas.microsoft.com/office/powerpoint/2010/main" val="1289126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6601FA-8D5E-7847-A0B8-29FFBBCCA422}" type="slidenum">
              <a:rPr lang="en-US" smtClean="0"/>
              <a:t>5</a:t>
            </a:fld>
            <a:endParaRPr lang="en-US"/>
          </a:p>
        </p:txBody>
      </p:sp>
    </p:spTree>
    <p:extLst>
      <p:ext uri="{BB962C8B-B14F-4D97-AF65-F5344CB8AC3E}">
        <p14:creationId xmlns:p14="http://schemas.microsoft.com/office/powerpoint/2010/main" val="1555694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3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svg"/><Relationship Id="rId3" Type="http://schemas.openxmlformats.org/officeDocument/2006/relationships/image" Target="../media/image42.svg"/><Relationship Id="rId7" Type="http://schemas.openxmlformats.org/officeDocument/2006/relationships/image" Target="../media/image27.svg"/><Relationship Id="rId12"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3.svg"/><Relationship Id="rId5" Type="http://schemas.openxmlformats.org/officeDocument/2006/relationships/image" Target="../media/image40.svg"/><Relationship Id="rId10" Type="http://schemas.openxmlformats.org/officeDocument/2006/relationships/image" Target="../media/image32.png"/><Relationship Id="rId4" Type="http://schemas.openxmlformats.org/officeDocument/2006/relationships/image" Target="../media/image39.png"/><Relationship Id="rId9" Type="http://schemas.openxmlformats.org/officeDocument/2006/relationships/image" Target="../media/image29.sv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4.svg"/><Relationship Id="rId3" Type="http://schemas.openxmlformats.org/officeDocument/2006/relationships/image" Target="../media/image40.svg"/><Relationship Id="rId7" Type="http://schemas.openxmlformats.org/officeDocument/2006/relationships/image" Target="../media/image29.svg"/><Relationship Id="rId12"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svg"/><Relationship Id="rId5" Type="http://schemas.openxmlformats.org/officeDocument/2006/relationships/image" Target="../media/image27.svg"/><Relationship Id="rId15" Type="http://schemas.openxmlformats.org/officeDocument/2006/relationships/image" Target="../media/image42.sv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3.svg"/><Relationship Id="rId1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4.svg"/><Relationship Id="rId3" Type="http://schemas.openxmlformats.org/officeDocument/2006/relationships/image" Target="../media/image40.svg"/><Relationship Id="rId7" Type="http://schemas.openxmlformats.org/officeDocument/2006/relationships/image" Target="../media/image29.svg"/><Relationship Id="rId12"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svg"/><Relationship Id="rId5" Type="http://schemas.openxmlformats.org/officeDocument/2006/relationships/image" Target="../media/image27.svg"/><Relationship Id="rId15" Type="http://schemas.openxmlformats.org/officeDocument/2006/relationships/image" Target="../media/image42.sv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3.svg"/><Relationship Id="rId1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46.sv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4.svg"/><Relationship Id="rId3" Type="http://schemas.openxmlformats.org/officeDocument/2006/relationships/image" Target="../media/image27.svg"/><Relationship Id="rId7" Type="http://schemas.openxmlformats.org/officeDocument/2006/relationships/image" Target="../media/image2.svg"/><Relationship Id="rId12"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2.svg"/><Relationship Id="rId5" Type="http://schemas.openxmlformats.org/officeDocument/2006/relationships/image" Target="../media/image29.svg"/><Relationship Id="rId10" Type="http://schemas.openxmlformats.org/officeDocument/2006/relationships/image" Target="../media/image41.png"/><Relationship Id="rId4" Type="http://schemas.openxmlformats.org/officeDocument/2006/relationships/image" Target="../media/image28.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36.sv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svg"/><Relationship Id="rId5" Type="http://schemas.openxmlformats.org/officeDocument/2006/relationships/image" Target="../media/image12.sv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48.sv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svg"/><Relationship Id="rId7" Type="http://schemas.openxmlformats.org/officeDocument/2006/relationships/image" Target="../media/image2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6.svg"/><Relationship Id="rId5" Type="http://schemas.openxmlformats.org/officeDocument/2006/relationships/image" Target="../media/image14.sv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50.sv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svg"/><Relationship Id="rId18" Type="http://schemas.openxmlformats.org/officeDocument/2006/relationships/image" Target="../media/image26.png"/><Relationship Id="rId26" Type="http://schemas.openxmlformats.org/officeDocument/2006/relationships/image" Target="../media/image35.png"/><Relationship Id="rId3" Type="http://schemas.openxmlformats.org/officeDocument/2006/relationships/image" Target="../media/image4.svg"/><Relationship Id="rId21" Type="http://schemas.openxmlformats.org/officeDocument/2006/relationships/image" Target="../media/image29.svg"/><Relationship Id="rId7" Type="http://schemas.openxmlformats.org/officeDocument/2006/relationships/image" Target="../media/image8.svg"/><Relationship Id="rId12" Type="http://schemas.openxmlformats.org/officeDocument/2006/relationships/image" Target="../media/image24.png"/><Relationship Id="rId17" Type="http://schemas.openxmlformats.org/officeDocument/2006/relationships/image" Target="../media/image16.svg"/><Relationship Id="rId25" Type="http://schemas.openxmlformats.org/officeDocument/2006/relationships/image" Target="../media/image33.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32.png"/><Relationship Id="rId5" Type="http://schemas.openxmlformats.org/officeDocument/2006/relationships/image" Target="../media/image6.svg"/><Relationship Id="rId15" Type="http://schemas.openxmlformats.org/officeDocument/2006/relationships/image" Target="../media/image38.svg"/><Relationship Id="rId23" Type="http://schemas.openxmlformats.org/officeDocument/2006/relationships/image" Target="../media/image2.svg"/><Relationship Id="rId10" Type="http://schemas.openxmlformats.org/officeDocument/2006/relationships/image" Target="../media/image11.png"/><Relationship Id="rId19" Type="http://schemas.openxmlformats.org/officeDocument/2006/relationships/image" Target="../media/image27.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37.png"/><Relationship Id="rId22" Type="http://schemas.openxmlformats.org/officeDocument/2006/relationships/image" Target="../media/image1.png"/><Relationship Id="rId27" Type="http://schemas.openxmlformats.org/officeDocument/2006/relationships/image" Target="../media/image36.svg"/></Relationships>
</file>

<file path=ppt/slides/_rels/slide27.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19.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4.sv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svg"/><Relationship Id="rId5" Type="http://schemas.openxmlformats.org/officeDocument/2006/relationships/image" Target="../media/image12.sv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2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4.svg"/><Relationship Id="rId9" Type="http://schemas.openxmlformats.org/officeDocument/2006/relationships/image" Target="../media/image15.png"/><Relationship Id="rId1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3.svg"/><Relationship Id="rId5" Type="http://schemas.openxmlformats.org/officeDocument/2006/relationships/image" Target="../media/image29.sv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36.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a:off x="-1528240" y="9258300"/>
            <a:ext cx="21344479" cy="9978544"/>
          </a:xfrm>
          <a:custGeom>
            <a:avLst/>
            <a:gdLst/>
            <a:ahLst/>
            <a:cxnLst/>
            <a:rect l="l" t="t" r="r" b="b"/>
            <a:pathLst>
              <a:path w="21344479" h="9978544">
                <a:moveTo>
                  <a:pt x="0" y="0"/>
                </a:moveTo>
                <a:lnTo>
                  <a:pt x="21344480" y="0"/>
                </a:lnTo>
                <a:lnTo>
                  <a:pt x="21344480" y="9978544"/>
                </a:lnTo>
                <a:lnTo>
                  <a:pt x="0" y="9978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553256" y="-478072"/>
            <a:ext cx="6234545" cy="4114800"/>
          </a:xfrm>
          <a:custGeom>
            <a:avLst/>
            <a:gdLst/>
            <a:ahLst/>
            <a:cxnLst/>
            <a:rect l="l" t="t" r="r" b="b"/>
            <a:pathLst>
              <a:path w="6234545" h="4114800">
                <a:moveTo>
                  <a:pt x="0" y="0"/>
                </a:moveTo>
                <a:lnTo>
                  <a:pt x="6234546" y="0"/>
                </a:lnTo>
                <a:lnTo>
                  <a:pt x="623454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707189" y="345514"/>
            <a:ext cx="10873622" cy="9595971"/>
          </a:xfrm>
          <a:custGeom>
            <a:avLst/>
            <a:gdLst/>
            <a:ahLst/>
            <a:cxnLst/>
            <a:rect l="l" t="t" r="r" b="b"/>
            <a:pathLst>
              <a:path w="10873622" h="9595971">
                <a:moveTo>
                  <a:pt x="0" y="0"/>
                </a:moveTo>
                <a:lnTo>
                  <a:pt x="10873622" y="0"/>
                </a:lnTo>
                <a:lnTo>
                  <a:pt x="10873622" y="9595972"/>
                </a:lnTo>
                <a:lnTo>
                  <a:pt x="0" y="95959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746106" y="1028700"/>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4005855" y="4461470"/>
            <a:ext cx="2318650" cy="5707447"/>
          </a:xfrm>
          <a:custGeom>
            <a:avLst/>
            <a:gdLst/>
            <a:ahLst/>
            <a:cxnLst/>
            <a:rect l="l" t="t" r="r" b="b"/>
            <a:pathLst>
              <a:path w="2318650" h="5707447">
                <a:moveTo>
                  <a:pt x="0" y="0"/>
                </a:moveTo>
                <a:lnTo>
                  <a:pt x="2318650" y="0"/>
                </a:lnTo>
                <a:lnTo>
                  <a:pt x="2318650" y="5707447"/>
                </a:lnTo>
                <a:lnTo>
                  <a:pt x="0" y="57074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714810" y="3803196"/>
            <a:ext cx="4074061" cy="6365720"/>
          </a:xfrm>
          <a:custGeom>
            <a:avLst/>
            <a:gdLst/>
            <a:ahLst/>
            <a:cxnLst/>
            <a:rect l="l" t="t" r="r" b="b"/>
            <a:pathLst>
              <a:path w="4074061" h="6365720">
                <a:moveTo>
                  <a:pt x="0" y="0"/>
                </a:moveTo>
                <a:lnTo>
                  <a:pt x="4074061" y="0"/>
                </a:lnTo>
                <a:lnTo>
                  <a:pt x="4074061" y="6365721"/>
                </a:lnTo>
                <a:lnTo>
                  <a:pt x="0" y="63657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p:cNvSpPr txBox="1"/>
          <p:nvPr/>
        </p:nvSpPr>
        <p:spPr>
          <a:xfrm>
            <a:off x="4666848" y="1956625"/>
            <a:ext cx="8954305" cy="1872307"/>
          </a:xfrm>
          <a:prstGeom prst="rect">
            <a:avLst/>
          </a:prstGeom>
        </p:spPr>
        <p:txBody>
          <a:bodyPr lIns="0" tIns="0" rIns="0" bIns="0" rtlCol="0" anchor="t">
            <a:spAutoFit/>
          </a:bodyPr>
          <a:lstStyle/>
          <a:p>
            <a:pPr algn="ctr">
              <a:lnSpc>
                <a:spcPts val="7321"/>
              </a:lnSpc>
              <a:spcBef>
                <a:spcPct val="0"/>
              </a:spcBef>
            </a:pPr>
            <a:r>
              <a:rPr lang="en-US" sz="5400" b="1" dirty="0">
                <a:solidFill>
                  <a:srgbClr val="000000"/>
                </a:solidFill>
                <a:latin typeface="Body Grotesque Large Bold"/>
                <a:ea typeface="Body Grotesque Large Bold"/>
                <a:cs typeface="Body Grotesque Large Bold"/>
                <a:sym typeface="Body Grotesque Large Bold"/>
              </a:rPr>
              <a:t>Breaking the Cycle of Academic Failure</a:t>
            </a:r>
          </a:p>
        </p:txBody>
      </p:sp>
      <p:grpSp>
        <p:nvGrpSpPr>
          <p:cNvPr id="9" name="Group 9"/>
          <p:cNvGrpSpPr/>
          <p:nvPr/>
        </p:nvGrpSpPr>
        <p:grpSpPr>
          <a:xfrm>
            <a:off x="5985464" y="4838894"/>
            <a:ext cx="6024313" cy="920055"/>
            <a:chOff x="0" y="0"/>
            <a:chExt cx="8032417" cy="1226740"/>
          </a:xfrm>
        </p:grpSpPr>
        <p:grpSp>
          <p:nvGrpSpPr>
            <p:cNvPr id="10" name="Group 10"/>
            <p:cNvGrpSpPr/>
            <p:nvPr/>
          </p:nvGrpSpPr>
          <p:grpSpPr>
            <a:xfrm>
              <a:off x="0" y="0"/>
              <a:ext cx="8032417" cy="1226740"/>
              <a:chOff x="0" y="0"/>
              <a:chExt cx="1586650" cy="242319"/>
            </a:xfrm>
          </p:grpSpPr>
          <p:sp>
            <p:nvSpPr>
              <p:cNvPr id="11" name="Freeform 11"/>
              <p:cNvSpPr/>
              <p:nvPr/>
            </p:nvSpPr>
            <p:spPr>
              <a:xfrm>
                <a:off x="0" y="0"/>
                <a:ext cx="1586650" cy="242319"/>
              </a:xfrm>
              <a:custGeom>
                <a:avLst/>
                <a:gdLst/>
                <a:ahLst/>
                <a:cxnLst/>
                <a:rect l="l" t="t" r="r" b="b"/>
                <a:pathLst>
                  <a:path w="1586650" h="242319">
                    <a:moveTo>
                      <a:pt x="30843" y="0"/>
                    </a:moveTo>
                    <a:lnTo>
                      <a:pt x="1555808" y="0"/>
                    </a:lnTo>
                    <a:cubicBezTo>
                      <a:pt x="1572841" y="0"/>
                      <a:pt x="1586650" y="13809"/>
                      <a:pt x="1586650" y="30843"/>
                    </a:cubicBezTo>
                    <a:lnTo>
                      <a:pt x="1586650" y="211476"/>
                    </a:lnTo>
                    <a:cubicBezTo>
                      <a:pt x="1586650" y="219656"/>
                      <a:pt x="1583401" y="227501"/>
                      <a:pt x="1577617" y="233285"/>
                    </a:cubicBezTo>
                    <a:cubicBezTo>
                      <a:pt x="1571833" y="239069"/>
                      <a:pt x="1563988" y="242319"/>
                      <a:pt x="1555808" y="242319"/>
                    </a:cubicBezTo>
                    <a:lnTo>
                      <a:pt x="30843" y="242319"/>
                    </a:lnTo>
                    <a:cubicBezTo>
                      <a:pt x="13809" y="242319"/>
                      <a:pt x="0" y="228510"/>
                      <a:pt x="0" y="211476"/>
                    </a:cubicBezTo>
                    <a:lnTo>
                      <a:pt x="0" y="30843"/>
                    </a:lnTo>
                    <a:cubicBezTo>
                      <a:pt x="0" y="13809"/>
                      <a:pt x="13809" y="0"/>
                      <a:pt x="30843" y="0"/>
                    </a:cubicBezTo>
                    <a:close/>
                  </a:path>
                </a:pathLst>
              </a:custGeom>
              <a:solidFill>
                <a:srgbClr val="FCE45D"/>
              </a:solidFill>
              <a:ln w="19050" cap="rnd">
                <a:solidFill>
                  <a:srgbClr val="000000"/>
                </a:solidFill>
                <a:prstDash val="solid"/>
                <a:round/>
              </a:ln>
            </p:spPr>
            <p:txBody>
              <a:bodyPr/>
              <a:lstStyle/>
              <a:p>
                <a:endParaRPr lang="en-US"/>
              </a:p>
            </p:txBody>
          </p:sp>
          <p:sp>
            <p:nvSpPr>
              <p:cNvPr id="12" name="TextBox 12"/>
              <p:cNvSpPr txBox="1"/>
              <p:nvPr/>
            </p:nvSpPr>
            <p:spPr>
              <a:xfrm>
                <a:off x="0" y="9525"/>
                <a:ext cx="1586650" cy="232794"/>
              </a:xfrm>
              <a:prstGeom prst="rect">
                <a:avLst/>
              </a:prstGeom>
            </p:spPr>
            <p:txBody>
              <a:bodyPr lIns="50800" tIns="50800" rIns="50800" bIns="50800" rtlCol="0" anchor="ctr"/>
              <a:lstStyle/>
              <a:p>
                <a:pPr algn="ctr">
                  <a:lnSpc>
                    <a:spcPts val="2200"/>
                  </a:lnSpc>
                </a:pPr>
                <a:endParaRPr/>
              </a:p>
            </p:txBody>
          </p:sp>
        </p:grpSp>
        <p:sp>
          <p:nvSpPr>
            <p:cNvPr id="13" name="TextBox 13"/>
            <p:cNvSpPr txBox="1"/>
            <p:nvPr/>
          </p:nvSpPr>
          <p:spPr>
            <a:xfrm>
              <a:off x="551101" y="253279"/>
              <a:ext cx="7320561" cy="837836"/>
            </a:xfrm>
            <a:prstGeom prst="rect">
              <a:avLst/>
            </a:prstGeom>
          </p:spPr>
          <p:txBody>
            <a:bodyPr lIns="0" tIns="0" rIns="0" bIns="0" rtlCol="0" anchor="t">
              <a:spAutoFit/>
            </a:bodyPr>
            <a:lstStyle/>
            <a:p>
              <a:pPr algn="ctr">
                <a:lnSpc>
                  <a:spcPts val="4898"/>
                </a:lnSpc>
                <a:spcBef>
                  <a:spcPct val="0"/>
                </a:spcBef>
              </a:pPr>
              <a:r>
                <a:rPr lang="en-US" sz="4082" dirty="0">
                  <a:solidFill>
                    <a:srgbClr val="000000"/>
                  </a:solidFill>
                  <a:latin typeface="Body Grotesque Large"/>
                  <a:ea typeface="Body Grotesque Large"/>
                  <a:cs typeface="Body Grotesque Large"/>
                  <a:sym typeface="Body Grotesque Large"/>
                </a:rPr>
                <a:t>Satria – DS32A</a:t>
              </a:r>
            </a:p>
          </p:txBody>
        </p:sp>
      </p:grpSp>
      <p:sp>
        <p:nvSpPr>
          <p:cNvPr id="14" name="TextBox 14"/>
          <p:cNvSpPr txBox="1"/>
          <p:nvPr/>
        </p:nvSpPr>
        <p:spPr>
          <a:xfrm>
            <a:off x="4892175" y="3806370"/>
            <a:ext cx="8332376" cy="831703"/>
          </a:xfrm>
          <a:prstGeom prst="rect">
            <a:avLst/>
          </a:prstGeom>
        </p:spPr>
        <p:txBody>
          <a:bodyPr lIns="0" tIns="0" rIns="0" bIns="0" rtlCol="0" anchor="t">
            <a:spAutoFit/>
          </a:bodyPr>
          <a:lstStyle/>
          <a:p>
            <a:pPr algn="ctr">
              <a:lnSpc>
                <a:spcPts val="3315"/>
              </a:lnSpc>
            </a:pPr>
            <a:r>
              <a:rPr lang="en-US" sz="2368" dirty="0">
                <a:solidFill>
                  <a:srgbClr val="0F1A38"/>
                </a:solidFill>
                <a:latin typeface="Nunito"/>
                <a:ea typeface="Nunito"/>
                <a:cs typeface="Nunito"/>
                <a:sym typeface="Nunito"/>
              </a:rPr>
              <a:t>Leveraging Predictive Analytics to Identify At-Risk Students and Optimize Interventions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5116376" y="7818251"/>
            <a:ext cx="11455819" cy="1117754"/>
            <a:chOff x="0" y="0"/>
            <a:chExt cx="3257480" cy="317835"/>
          </a:xfrm>
        </p:grpSpPr>
        <p:sp>
          <p:nvSpPr>
            <p:cNvPr id="6" name="Freeform 6"/>
            <p:cNvSpPr/>
            <p:nvPr/>
          </p:nvSpPr>
          <p:spPr>
            <a:xfrm>
              <a:off x="0" y="0"/>
              <a:ext cx="3257480" cy="317835"/>
            </a:xfrm>
            <a:custGeom>
              <a:avLst/>
              <a:gdLst/>
              <a:ahLst/>
              <a:cxnLst/>
              <a:rect l="l" t="t" r="r" b="b"/>
              <a:pathLst>
                <a:path w="3257480" h="317835">
                  <a:moveTo>
                    <a:pt x="13516" y="0"/>
                  </a:moveTo>
                  <a:lnTo>
                    <a:pt x="3243964" y="0"/>
                  </a:lnTo>
                  <a:cubicBezTo>
                    <a:pt x="3247549" y="0"/>
                    <a:pt x="3250987" y="1424"/>
                    <a:pt x="3253522" y="3959"/>
                  </a:cubicBezTo>
                  <a:cubicBezTo>
                    <a:pt x="3256056" y="6494"/>
                    <a:pt x="3257480" y="9931"/>
                    <a:pt x="3257480" y="13516"/>
                  </a:cubicBezTo>
                  <a:lnTo>
                    <a:pt x="3257480" y="304319"/>
                  </a:lnTo>
                  <a:cubicBezTo>
                    <a:pt x="3257480" y="311784"/>
                    <a:pt x="3251429" y="317835"/>
                    <a:pt x="3243964" y="317835"/>
                  </a:cubicBezTo>
                  <a:lnTo>
                    <a:pt x="13516" y="317835"/>
                  </a:lnTo>
                  <a:cubicBezTo>
                    <a:pt x="6051" y="317835"/>
                    <a:pt x="0" y="311784"/>
                    <a:pt x="0" y="304319"/>
                  </a:cubicBezTo>
                  <a:lnTo>
                    <a:pt x="0" y="13516"/>
                  </a:lnTo>
                  <a:cubicBezTo>
                    <a:pt x="0" y="6051"/>
                    <a:pt x="6051" y="0"/>
                    <a:pt x="13516"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p:cNvSpPr txBox="1"/>
            <p:nvPr/>
          </p:nvSpPr>
          <p:spPr>
            <a:xfrm>
              <a:off x="0" y="-9525"/>
              <a:ext cx="3257480" cy="327360"/>
            </a:xfrm>
            <a:prstGeom prst="rect">
              <a:avLst/>
            </a:prstGeom>
          </p:spPr>
          <p:txBody>
            <a:bodyPr lIns="50800" tIns="50800" rIns="50800" bIns="508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and Mixed Numbers</a:t>
              </a:r>
            </a:p>
          </p:txBody>
        </p:sp>
      </p:grpSp>
      <p:grpSp>
        <p:nvGrpSpPr>
          <p:cNvPr id="8" name="Group 8"/>
          <p:cNvGrpSpPr/>
          <p:nvPr/>
        </p:nvGrpSpPr>
        <p:grpSpPr>
          <a:xfrm>
            <a:off x="4058805" y="3911806"/>
            <a:ext cx="544391" cy="5443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0" name="TextBox 10"/>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1" name="Group 11"/>
          <p:cNvGrpSpPr/>
          <p:nvPr/>
        </p:nvGrpSpPr>
        <p:grpSpPr>
          <a:xfrm>
            <a:off x="4058805" y="8181127"/>
            <a:ext cx="544391" cy="5443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3" name="TextBox 13"/>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4" name="Group 14"/>
          <p:cNvGrpSpPr/>
          <p:nvPr/>
        </p:nvGrpSpPr>
        <p:grpSpPr>
          <a:xfrm>
            <a:off x="1715805" y="5979259"/>
            <a:ext cx="591009" cy="59100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6" name="TextBox 16"/>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7" name="Group 17"/>
          <p:cNvGrpSpPr/>
          <p:nvPr/>
        </p:nvGrpSpPr>
        <p:grpSpPr>
          <a:xfrm>
            <a:off x="3159501" y="5731400"/>
            <a:ext cx="11202439" cy="1086726"/>
            <a:chOff x="0" y="0"/>
            <a:chExt cx="3185431" cy="309012"/>
          </a:xfrm>
        </p:grpSpPr>
        <p:sp>
          <p:nvSpPr>
            <p:cNvPr id="18" name="Freeform 18"/>
            <p:cNvSpPr/>
            <p:nvPr/>
          </p:nvSpPr>
          <p:spPr>
            <a:xfrm>
              <a:off x="0" y="0"/>
              <a:ext cx="3185431" cy="309012"/>
            </a:xfrm>
            <a:custGeom>
              <a:avLst/>
              <a:gdLst/>
              <a:ahLst/>
              <a:cxnLst/>
              <a:rect l="l" t="t" r="r" b="b"/>
              <a:pathLst>
                <a:path w="3185431" h="309012">
                  <a:moveTo>
                    <a:pt x="13822" y="0"/>
                  </a:moveTo>
                  <a:lnTo>
                    <a:pt x="3171610" y="0"/>
                  </a:lnTo>
                  <a:cubicBezTo>
                    <a:pt x="3175275" y="0"/>
                    <a:pt x="3178791" y="1456"/>
                    <a:pt x="3181383" y="4048"/>
                  </a:cubicBezTo>
                  <a:cubicBezTo>
                    <a:pt x="3183975" y="6640"/>
                    <a:pt x="3185431" y="10156"/>
                    <a:pt x="3185431" y="13822"/>
                  </a:cubicBezTo>
                  <a:lnTo>
                    <a:pt x="3185431" y="295190"/>
                  </a:lnTo>
                  <a:cubicBezTo>
                    <a:pt x="3185431" y="302824"/>
                    <a:pt x="3179243" y="309012"/>
                    <a:pt x="3171610" y="309012"/>
                  </a:cubicBezTo>
                  <a:lnTo>
                    <a:pt x="13822" y="309012"/>
                  </a:lnTo>
                  <a:cubicBezTo>
                    <a:pt x="6188" y="309012"/>
                    <a:pt x="0" y="302824"/>
                    <a:pt x="0" y="295190"/>
                  </a:cubicBezTo>
                  <a:lnTo>
                    <a:pt x="0" y="13822"/>
                  </a:lnTo>
                  <a:cubicBezTo>
                    <a:pt x="0" y="6188"/>
                    <a:pt x="6188" y="0"/>
                    <a:pt x="13822" y="0"/>
                  </a:cubicBezTo>
                  <a:close/>
                </a:path>
              </a:pathLst>
            </a:custGeom>
            <a:solidFill>
              <a:srgbClr val="FCE45D"/>
            </a:solidFill>
            <a:ln w="38100" cap="sq">
              <a:solidFill>
                <a:srgbClr val="171717"/>
              </a:solidFill>
              <a:prstDash val="solid"/>
              <a:miter/>
            </a:ln>
          </p:spPr>
          <p:txBody>
            <a:bodyPr/>
            <a:lstStyle/>
            <a:p>
              <a:endParaRPr lang="en-US"/>
            </a:p>
          </p:txBody>
        </p:sp>
        <p:sp>
          <p:nvSpPr>
            <p:cNvPr id="19" name="TextBox 19"/>
            <p:cNvSpPr txBox="1"/>
            <p:nvPr/>
          </p:nvSpPr>
          <p:spPr>
            <a:xfrm>
              <a:off x="0" y="-9525"/>
              <a:ext cx="3185431" cy="318537"/>
            </a:xfrm>
            <a:prstGeom prst="rect">
              <a:avLst/>
            </a:prstGeom>
          </p:spPr>
          <p:txBody>
            <a:bodyPr lIns="190500" tIns="190500" rIns="190500" bIns="1905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Using Area Models</a:t>
              </a:r>
            </a:p>
          </p:txBody>
        </p:sp>
      </p:grpSp>
      <p:grpSp>
        <p:nvGrpSpPr>
          <p:cNvPr id="20" name="Group 20"/>
          <p:cNvGrpSpPr/>
          <p:nvPr/>
        </p:nvGrpSpPr>
        <p:grpSpPr>
          <a:xfrm>
            <a:off x="5116376" y="3636728"/>
            <a:ext cx="9672621" cy="1094547"/>
            <a:chOff x="0" y="0"/>
            <a:chExt cx="2750425" cy="311236"/>
          </a:xfrm>
        </p:grpSpPr>
        <p:sp>
          <p:nvSpPr>
            <p:cNvPr id="21" name="Freeform 21"/>
            <p:cNvSpPr/>
            <p:nvPr/>
          </p:nvSpPr>
          <p:spPr>
            <a:xfrm>
              <a:off x="0" y="0"/>
              <a:ext cx="2750425" cy="311236"/>
            </a:xfrm>
            <a:custGeom>
              <a:avLst/>
              <a:gdLst/>
              <a:ahLst/>
              <a:cxnLst/>
              <a:rect l="l" t="t" r="r" b="b"/>
              <a:pathLst>
                <a:path w="2750425" h="311236">
                  <a:moveTo>
                    <a:pt x="16008" y="0"/>
                  </a:moveTo>
                  <a:lnTo>
                    <a:pt x="2734417" y="0"/>
                  </a:lnTo>
                  <a:cubicBezTo>
                    <a:pt x="2743258" y="0"/>
                    <a:pt x="2750425" y="7167"/>
                    <a:pt x="2750425" y="16008"/>
                  </a:cubicBezTo>
                  <a:lnTo>
                    <a:pt x="2750425" y="295228"/>
                  </a:lnTo>
                  <a:cubicBezTo>
                    <a:pt x="2750425" y="304069"/>
                    <a:pt x="2743258" y="311236"/>
                    <a:pt x="2734417" y="311236"/>
                  </a:cubicBezTo>
                  <a:lnTo>
                    <a:pt x="16008" y="311236"/>
                  </a:lnTo>
                  <a:cubicBezTo>
                    <a:pt x="7167" y="311236"/>
                    <a:pt x="0" y="304069"/>
                    <a:pt x="0" y="295228"/>
                  </a:cubicBezTo>
                  <a:lnTo>
                    <a:pt x="0" y="16008"/>
                  </a:lnTo>
                  <a:cubicBezTo>
                    <a:pt x="0" y="7167"/>
                    <a:pt x="7167" y="0"/>
                    <a:pt x="16008" y="0"/>
                  </a:cubicBezTo>
                  <a:close/>
                </a:path>
              </a:pathLst>
            </a:custGeom>
            <a:solidFill>
              <a:srgbClr val="FCE45D"/>
            </a:solidFill>
            <a:ln w="38100" cap="sq">
              <a:solidFill>
                <a:srgbClr val="171717"/>
              </a:solidFill>
              <a:prstDash val="solid"/>
              <a:miter/>
            </a:ln>
          </p:spPr>
          <p:txBody>
            <a:bodyPr/>
            <a:lstStyle/>
            <a:p>
              <a:endParaRPr lang="en-US"/>
            </a:p>
          </p:txBody>
        </p:sp>
        <p:sp>
          <p:nvSpPr>
            <p:cNvPr id="22" name="TextBox 22"/>
            <p:cNvSpPr txBox="1"/>
            <p:nvPr/>
          </p:nvSpPr>
          <p:spPr>
            <a:xfrm>
              <a:off x="0" y="-9525"/>
              <a:ext cx="2750425" cy="320761"/>
            </a:xfrm>
            <a:prstGeom prst="rect">
              <a:avLst/>
            </a:prstGeom>
          </p:spPr>
          <p:txBody>
            <a:bodyPr lIns="165100" tIns="165100" rIns="165100" bIns="1651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by Fractions</a:t>
              </a:r>
            </a:p>
          </p:txBody>
        </p:sp>
      </p:grpSp>
      <p:sp>
        <p:nvSpPr>
          <p:cNvPr id="23" name="AutoShape 23"/>
          <p:cNvSpPr/>
          <p:nvPr/>
        </p:nvSpPr>
        <p:spPr>
          <a:xfrm flipH="1">
            <a:off x="2011310" y="4456197"/>
            <a:ext cx="2319691" cy="1523062"/>
          </a:xfrm>
          <a:prstGeom prst="line">
            <a:avLst/>
          </a:prstGeom>
          <a:ln w="95250" cap="rnd">
            <a:solidFill>
              <a:srgbClr val="C55039"/>
            </a:solidFill>
            <a:prstDash val="sysDot"/>
            <a:headEnd type="none" w="sm" len="sm"/>
            <a:tailEnd type="none" w="sm" len="sm"/>
          </a:ln>
        </p:spPr>
        <p:txBody>
          <a:bodyPr/>
          <a:lstStyle/>
          <a:p>
            <a:endParaRPr lang="en-US"/>
          </a:p>
        </p:txBody>
      </p:sp>
      <p:sp>
        <p:nvSpPr>
          <p:cNvPr id="24" name="AutoShape 24"/>
          <p:cNvSpPr/>
          <p:nvPr/>
        </p:nvSpPr>
        <p:spPr>
          <a:xfrm>
            <a:off x="2011310" y="6570267"/>
            <a:ext cx="2319691" cy="1610860"/>
          </a:xfrm>
          <a:prstGeom prst="line">
            <a:avLst/>
          </a:prstGeom>
          <a:ln w="95250" cap="rnd">
            <a:solidFill>
              <a:srgbClr val="C55039"/>
            </a:solidFill>
            <a:prstDash val="sysDot"/>
            <a:headEnd type="none" w="sm" len="sm"/>
            <a:tailEnd type="none" w="sm" len="sm"/>
          </a:ln>
        </p:spPr>
        <p:txBody>
          <a:bodyPr/>
          <a:lstStyle/>
          <a:p>
            <a:endParaRPr lang="en-US"/>
          </a:p>
        </p:txBody>
      </p:sp>
      <p:sp>
        <p:nvSpPr>
          <p:cNvPr id="25" name="TextBox 25"/>
          <p:cNvSpPr txBox="1"/>
          <p:nvPr/>
        </p:nvSpPr>
        <p:spPr>
          <a:xfrm>
            <a:off x="2957844" y="2009262"/>
            <a:ext cx="1237231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TODAY'S ROADMAP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84530" y="2832804"/>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5" name="Group 5"/>
          <p:cNvGrpSpPr/>
          <p:nvPr/>
        </p:nvGrpSpPr>
        <p:grpSpPr>
          <a:xfrm>
            <a:off x="1619195" y="8085181"/>
            <a:ext cx="9133333" cy="1086726"/>
            <a:chOff x="0" y="0"/>
            <a:chExt cx="2597078" cy="309012"/>
          </a:xfrm>
        </p:grpSpPr>
        <p:sp>
          <p:nvSpPr>
            <p:cNvPr id="6" name="Freeform 6"/>
            <p:cNvSpPr/>
            <p:nvPr/>
          </p:nvSpPr>
          <p:spPr>
            <a:xfrm>
              <a:off x="0" y="0"/>
              <a:ext cx="2597078" cy="309012"/>
            </a:xfrm>
            <a:custGeom>
              <a:avLst/>
              <a:gdLst/>
              <a:ahLst/>
              <a:cxnLst/>
              <a:rect l="l" t="t" r="r" b="b"/>
              <a:pathLst>
                <a:path w="2597078" h="309012">
                  <a:moveTo>
                    <a:pt x="16953" y="0"/>
                  </a:moveTo>
                  <a:lnTo>
                    <a:pt x="2580125" y="0"/>
                  </a:lnTo>
                  <a:cubicBezTo>
                    <a:pt x="2584621" y="0"/>
                    <a:pt x="2588933" y="1786"/>
                    <a:pt x="2592112" y="4965"/>
                  </a:cubicBezTo>
                  <a:cubicBezTo>
                    <a:pt x="2595292" y="8145"/>
                    <a:pt x="2597078" y="12457"/>
                    <a:pt x="2597078" y="16953"/>
                  </a:cubicBezTo>
                  <a:lnTo>
                    <a:pt x="2597078" y="292059"/>
                  </a:lnTo>
                  <a:cubicBezTo>
                    <a:pt x="2597078" y="296555"/>
                    <a:pt x="2595292" y="300868"/>
                    <a:pt x="2592112" y="304047"/>
                  </a:cubicBezTo>
                  <a:cubicBezTo>
                    <a:pt x="2588933" y="307226"/>
                    <a:pt x="2584621" y="309012"/>
                    <a:pt x="2580125" y="309012"/>
                  </a:cubicBezTo>
                  <a:lnTo>
                    <a:pt x="16953" y="309012"/>
                  </a:lnTo>
                  <a:cubicBezTo>
                    <a:pt x="12457" y="309012"/>
                    <a:pt x="8145" y="307226"/>
                    <a:pt x="4965" y="304047"/>
                  </a:cubicBezTo>
                  <a:cubicBezTo>
                    <a:pt x="1786" y="300868"/>
                    <a:pt x="0" y="296555"/>
                    <a:pt x="0" y="292059"/>
                  </a:cubicBezTo>
                  <a:lnTo>
                    <a:pt x="0" y="16953"/>
                  </a:lnTo>
                  <a:cubicBezTo>
                    <a:pt x="0" y="12457"/>
                    <a:pt x="1786" y="8145"/>
                    <a:pt x="4965" y="4965"/>
                  </a:cubicBezTo>
                  <a:cubicBezTo>
                    <a:pt x="8145" y="1786"/>
                    <a:pt x="12457" y="0"/>
                    <a:pt x="16953"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p:cNvSpPr txBox="1"/>
            <p:nvPr/>
          </p:nvSpPr>
          <p:spPr>
            <a:xfrm>
              <a:off x="0" y="-9525"/>
              <a:ext cx="2597078" cy="318537"/>
            </a:xfrm>
            <a:prstGeom prst="rect">
              <a:avLst/>
            </a:prstGeom>
          </p:spPr>
          <p:txBody>
            <a:bodyPr lIns="190500" tIns="190500" rIns="190500" bIns="1905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 did Kian eat?</a:t>
              </a:r>
            </a:p>
          </p:txBody>
        </p:sp>
      </p:grpSp>
      <p:sp>
        <p:nvSpPr>
          <p:cNvPr id="8" name="Freeform 8"/>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1619195" y="1802297"/>
            <a:ext cx="8258084" cy="278130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THE GELATIN FRACTION DILEMMA</a:t>
            </a:r>
          </a:p>
        </p:txBody>
      </p:sp>
      <p:sp>
        <p:nvSpPr>
          <p:cNvPr id="10" name="TextBox 10"/>
          <p:cNvSpPr txBox="1"/>
          <p:nvPr/>
        </p:nvSpPr>
        <p:spPr>
          <a:xfrm>
            <a:off x="1619195" y="5248539"/>
            <a:ext cx="5487721"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10854340"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sp>
        <p:nvSpPr>
          <p:cNvPr id="12" name="TextBox 12"/>
          <p:cNvSpPr txBox="1"/>
          <p:nvPr/>
        </p:nvSpPr>
        <p:spPr>
          <a:xfrm>
            <a:off x="707594" y="4148439"/>
            <a:ext cx="5824735"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
        <p:nvSpPr>
          <p:cNvPr id="13" name="TextBox 13"/>
          <p:cNvSpPr txBox="1"/>
          <p:nvPr/>
        </p:nvSpPr>
        <p:spPr>
          <a:xfrm>
            <a:off x="707594" y="1000991"/>
            <a:ext cx="7023200" cy="257175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BY FRACTIONS</a:t>
            </a:r>
          </a:p>
        </p:txBody>
      </p:sp>
      <p:grpSp>
        <p:nvGrpSpPr>
          <p:cNvPr id="14" name="Group 14"/>
          <p:cNvGrpSpPr/>
          <p:nvPr/>
        </p:nvGrpSpPr>
        <p:grpSpPr>
          <a:xfrm>
            <a:off x="707594" y="6891639"/>
            <a:ext cx="5022950" cy="1520250"/>
            <a:chOff x="0" y="0"/>
            <a:chExt cx="1428284" cy="432286"/>
          </a:xfrm>
        </p:grpSpPr>
        <p:sp>
          <p:nvSpPr>
            <p:cNvPr id="15" name="Freeform 15"/>
            <p:cNvSpPr/>
            <p:nvPr/>
          </p:nvSpPr>
          <p:spPr>
            <a:xfrm>
              <a:off x="0" y="0"/>
              <a:ext cx="1428284" cy="432286"/>
            </a:xfrm>
            <a:custGeom>
              <a:avLst/>
              <a:gdLst/>
              <a:ahLst/>
              <a:cxnLst/>
              <a:rect l="l" t="t" r="r" b="b"/>
              <a:pathLst>
                <a:path w="1428284" h="432286">
                  <a:moveTo>
                    <a:pt x="30826" y="0"/>
                  </a:moveTo>
                  <a:lnTo>
                    <a:pt x="1397458" y="0"/>
                  </a:lnTo>
                  <a:cubicBezTo>
                    <a:pt x="1414482" y="0"/>
                    <a:pt x="1428284" y="13801"/>
                    <a:pt x="1428284" y="30826"/>
                  </a:cubicBezTo>
                  <a:lnTo>
                    <a:pt x="1428284" y="401459"/>
                  </a:lnTo>
                  <a:cubicBezTo>
                    <a:pt x="1428284" y="409635"/>
                    <a:pt x="1425036" y="417476"/>
                    <a:pt x="1419255" y="423257"/>
                  </a:cubicBezTo>
                  <a:cubicBezTo>
                    <a:pt x="1413474" y="429038"/>
                    <a:pt x="1405633" y="432286"/>
                    <a:pt x="1397458" y="432286"/>
                  </a:cubicBezTo>
                  <a:lnTo>
                    <a:pt x="30826" y="432286"/>
                  </a:lnTo>
                  <a:cubicBezTo>
                    <a:pt x="13801" y="432286"/>
                    <a:pt x="0" y="418484"/>
                    <a:pt x="0" y="401459"/>
                  </a:cubicBezTo>
                  <a:lnTo>
                    <a:pt x="0" y="30826"/>
                  </a:lnTo>
                  <a:cubicBezTo>
                    <a:pt x="0" y="13801"/>
                    <a:pt x="13801" y="0"/>
                    <a:pt x="30826" y="0"/>
                  </a:cubicBezTo>
                  <a:close/>
                </a:path>
              </a:pathLst>
            </a:custGeom>
            <a:solidFill>
              <a:srgbClr val="FCE45D"/>
            </a:solidFill>
            <a:ln w="38100" cap="sq">
              <a:solidFill>
                <a:srgbClr val="171717"/>
              </a:solidFill>
              <a:prstDash val="solid"/>
              <a:miter/>
            </a:ln>
          </p:spPr>
          <p:txBody>
            <a:bodyPr/>
            <a:lstStyle/>
            <a:p>
              <a:endParaRPr lang="en-US"/>
            </a:p>
          </p:txBody>
        </p:sp>
        <p:sp>
          <p:nvSpPr>
            <p:cNvPr id="16" name="TextBox 16"/>
            <p:cNvSpPr txBox="1"/>
            <p:nvPr/>
          </p:nvSpPr>
          <p:spPr>
            <a:xfrm>
              <a:off x="0" y="-9525"/>
              <a:ext cx="1428284" cy="441811"/>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a:t>
              </a:r>
            </a:p>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did Kian eat?</a:t>
              </a:r>
            </a:p>
          </p:txBody>
        </p:sp>
      </p:grpSp>
      <p:grpSp>
        <p:nvGrpSpPr>
          <p:cNvPr id="17" name="Group 17"/>
          <p:cNvGrpSpPr/>
          <p:nvPr/>
        </p:nvGrpSpPr>
        <p:grpSpPr>
          <a:xfrm>
            <a:off x="9941783" y="5978830"/>
            <a:ext cx="7588568" cy="3493573"/>
            <a:chOff x="0" y="0"/>
            <a:chExt cx="2157821" cy="993403"/>
          </a:xfrm>
        </p:grpSpPr>
        <p:sp>
          <p:nvSpPr>
            <p:cNvPr id="18" name="Freeform 18"/>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9" name="TextBox 19"/>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0" name="Group 20"/>
          <p:cNvGrpSpPr/>
          <p:nvPr/>
        </p:nvGrpSpPr>
        <p:grpSpPr>
          <a:xfrm>
            <a:off x="14770363" y="6931281"/>
            <a:ext cx="703326" cy="1590720"/>
            <a:chOff x="0" y="0"/>
            <a:chExt cx="937768" cy="2120960"/>
          </a:xfrm>
        </p:grpSpPr>
        <p:sp>
          <p:nvSpPr>
            <p:cNvPr id="21" name="TextBox 21"/>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22" name="TextBox 22"/>
            <p:cNvSpPr txBox="1"/>
            <p:nvPr/>
          </p:nvSpPr>
          <p:spPr>
            <a:xfrm>
              <a:off x="0" y="1063685"/>
              <a:ext cx="937768" cy="1057275"/>
            </a:xfrm>
            <a:prstGeom prst="rect">
              <a:avLst/>
            </a:prstGeom>
          </p:spPr>
          <p:txBody>
            <a:bodyPr lIns="0" tIns="0" rIns="0" bIns="0" rtlCol="0" anchor="t">
              <a:spAutoFit/>
            </a:bodyPr>
            <a:lstStyle/>
            <a:p>
              <a:pPr algn="ctr">
                <a:lnSpc>
                  <a:spcPts val="6120"/>
                </a:lnSpc>
              </a:pPr>
              <a:endParaRPr/>
            </a:p>
          </p:txBody>
        </p:sp>
        <p:sp>
          <p:nvSpPr>
            <p:cNvPr id="23" name="AutoShape 23"/>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24" name="AutoShape 24"/>
          <p:cNvSpPr/>
          <p:nvPr/>
        </p:nvSpPr>
        <p:spPr>
          <a:xfrm>
            <a:off x="12184134" y="6853439"/>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25" name="Freeform 25"/>
          <p:cNvSpPr/>
          <p:nvPr/>
        </p:nvSpPr>
        <p:spPr>
          <a:xfrm>
            <a:off x="10724789" y="697814"/>
            <a:ext cx="5761135" cy="2032109"/>
          </a:xfrm>
          <a:custGeom>
            <a:avLst/>
            <a:gdLst/>
            <a:ahLst/>
            <a:cxnLst/>
            <a:rect l="l" t="t" r="r" b="b"/>
            <a:pathLst>
              <a:path w="5761135" h="2032109">
                <a:moveTo>
                  <a:pt x="0" y="0"/>
                </a:moveTo>
                <a:lnTo>
                  <a:pt x="5761135" y="0"/>
                </a:lnTo>
                <a:lnTo>
                  <a:pt x="5761135" y="2032110"/>
                </a:lnTo>
                <a:lnTo>
                  <a:pt x="0" y="203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11603789" y="1312570"/>
            <a:ext cx="1625813"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grpSp>
        <p:nvGrpSpPr>
          <p:cNvPr id="27" name="Group 27"/>
          <p:cNvGrpSpPr/>
          <p:nvPr/>
        </p:nvGrpSpPr>
        <p:grpSpPr>
          <a:xfrm>
            <a:off x="13402269" y="1052934"/>
            <a:ext cx="509427" cy="1193006"/>
            <a:chOff x="0" y="0"/>
            <a:chExt cx="679236" cy="1590675"/>
          </a:xfrm>
        </p:grpSpPr>
        <p:sp>
          <p:nvSpPr>
            <p:cNvPr id="28" name="TextBox 28"/>
            <p:cNvSpPr txBox="1"/>
            <p:nvPr/>
          </p:nvSpPr>
          <p:spPr>
            <a:xfrm>
              <a:off x="0" y="0"/>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9" name="TextBox 29"/>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30" name="AutoShape 30"/>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31" name="Group 31"/>
          <p:cNvGrpSpPr/>
          <p:nvPr/>
        </p:nvGrpSpPr>
        <p:grpSpPr>
          <a:xfrm>
            <a:off x="14720137" y="1052934"/>
            <a:ext cx="509427" cy="1193006"/>
            <a:chOff x="0" y="0"/>
            <a:chExt cx="679236" cy="1590675"/>
          </a:xfrm>
        </p:grpSpPr>
        <p:sp>
          <p:nvSpPr>
            <p:cNvPr id="32" name="TextBox 32"/>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33" name="TextBox 33"/>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34" name="AutoShape 34"/>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
        <p:nvSpPr>
          <p:cNvPr id="35" name="TextBox 35"/>
          <p:cNvSpPr txBox="1"/>
          <p:nvPr/>
        </p:nvSpPr>
        <p:spPr>
          <a:xfrm>
            <a:off x="14102106" y="1254150"/>
            <a:ext cx="337374"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36" name="TextBox 36"/>
          <p:cNvSpPr txBox="1"/>
          <p:nvPr/>
        </p:nvSpPr>
        <p:spPr>
          <a:xfrm>
            <a:off x="13317020" y="4163515"/>
            <a:ext cx="3666598" cy="10763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F9F5E3"/>
                </a:solidFill>
                <a:latin typeface="Body Grotesque Large"/>
                <a:ea typeface="Body Grotesque Large"/>
                <a:cs typeface="Body Grotesque Large"/>
                <a:sym typeface="Body Grotesque Large"/>
              </a:rPr>
              <a:t>Multiply the numerators.</a:t>
            </a:r>
          </a:p>
        </p:txBody>
      </p:sp>
      <p:sp>
        <p:nvSpPr>
          <p:cNvPr id="37" name="TextBox 37"/>
          <p:cNvSpPr txBox="1"/>
          <p:nvPr/>
        </p:nvSpPr>
        <p:spPr>
          <a:xfrm>
            <a:off x="14232422"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grpSp>
        <p:nvGrpSpPr>
          <p:cNvPr id="38" name="Group 38"/>
          <p:cNvGrpSpPr/>
          <p:nvPr/>
        </p:nvGrpSpPr>
        <p:grpSpPr>
          <a:xfrm>
            <a:off x="11830708" y="6931281"/>
            <a:ext cx="703326" cy="1590720"/>
            <a:chOff x="0" y="0"/>
            <a:chExt cx="937768" cy="2120960"/>
          </a:xfrm>
        </p:grpSpPr>
        <p:sp>
          <p:nvSpPr>
            <p:cNvPr id="39" name="TextBox 39"/>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Body Grotesque Large Bold"/>
                  <a:ea typeface="Body Grotesque Large Bold"/>
                  <a:cs typeface="Body Grotesque Large Bold"/>
                  <a:sym typeface="Body Grotesque Large Bold"/>
                </a:rPr>
                <a:t>3</a:t>
              </a:r>
            </a:p>
          </p:txBody>
        </p:sp>
        <p:sp>
          <p:nvSpPr>
            <p:cNvPr id="40" name="TextBox 40"/>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41" name="AutoShape 41"/>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42" name="Group 42"/>
          <p:cNvGrpSpPr/>
          <p:nvPr/>
        </p:nvGrpSpPr>
        <p:grpSpPr>
          <a:xfrm>
            <a:off x="13218485" y="6931281"/>
            <a:ext cx="703326" cy="1590720"/>
            <a:chOff x="0" y="0"/>
            <a:chExt cx="937768" cy="2120960"/>
          </a:xfrm>
        </p:grpSpPr>
        <p:sp>
          <p:nvSpPr>
            <p:cNvPr id="43" name="TextBox 43"/>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4" name="TextBox 44"/>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45" name="AutoShape 45"/>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6" name="TextBox 46"/>
          <p:cNvSpPr txBox="1"/>
          <p:nvPr/>
        </p:nvSpPr>
        <p:spPr>
          <a:xfrm>
            <a:off x="12680544" y="733135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7" name="TextBox 47"/>
          <p:cNvSpPr txBox="1"/>
          <p:nvPr/>
        </p:nvSpPr>
        <p:spPr>
          <a:xfrm>
            <a:off x="14064686"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48" name="Freeform 48"/>
          <p:cNvSpPr/>
          <p:nvPr/>
        </p:nvSpPr>
        <p:spPr>
          <a:xfrm>
            <a:off x="5175185" y="7355039"/>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10854340"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sp>
        <p:nvSpPr>
          <p:cNvPr id="12" name="TextBox 12"/>
          <p:cNvSpPr txBox="1"/>
          <p:nvPr/>
        </p:nvSpPr>
        <p:spPr>
          <a:xfrm>
            <a:off x="707594" y="4148439"/>
            <a:ext cx="5824735"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
        <p:nvSpPr>
          <p:cNvPr id="13" name="TextBox 13"/>
          <p:cNvSpPr txBox="1"/>
          <p:nvPr/>
        </p:nvSpPr>
        <p:spPr>
          <a:xfrm>
            <a:off x="707594" y="1000991"/>
            <a:ext cx="7023200" cy="257175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BY FRACTIONS</a:t>
            </a:r>
          </a:p>
        </p:txBody>
      </p:sp>
      <p:grpSp>
        <p:nvGrpSpPr>
          <p:cNvPr id="14" name="Group 14"/>
          <p:cNvGrpSpPr/>
          <p:nvPr/>
        </p:nvGrpSpPr>
        <p:grpSpPr>
          <a:xfrm>
            <a:off x="707594" y="6897160"/>
            <a:ext cx="5022950" cy="1514729"/>
            <a:chOff x="0" y="0"/>
            <a:chExt cx="1428284" cy="430716"/>
          </a:xfrm>
        </p:grpSpPr>
        <p:sp>
          <p:nvSpPr>
            <p:cNvPr id="15" name="Freeform 15"/>
            <p:cNvSpPr/>
            <p:nvPr/>
          </p:nvSpPr>
          <p:spPr>
            <a:xfrm>
              <a:off x="0" y="0"/>
              <a:ext cx="1428284" cy="430716"/>
            </a:xfrm>
            <a:custGeom>
              <a:avLst/>
              <a:gdLst/>
              <a:ahLst/>
              <a:cxnLst/>
              <a:rect l="l" t="t" r="r" b="b"/>
              <a:pathLst>
                <a:path w="1428284" h="430716">
                  <a:moveTo>
                    <a:pt x="30826" y="0"/>
                  </a:moveTo>
                  <a:lnTo>
                    <a:pt x="1397458" y="0"/>
                  </a:lnTo>
                  <a:cubicBezTo>
                    <a:pt x="1414482" y="0"/>
                    <a:pt x="1428284" y="13801"/>
                    <a:pt x="1428284" y="30826"/>
                  </a:cubicBezTo>
                  <a:lnTo>
                    <a:pt x="1428284" y="399890"/>
                  </a:lnTo>
                  <a:cubicBezTo>
                    <a:pt x="1428284" y="408065"/>
                    <a:pt x="1425036" y="415906"/>
                    <a:pt x="1419255" y="421687"/>
                  </a:cubicBezTo>
                  <a:cubicBezTo>
                    <a:pt x="1413474" y="427468"/>
                    <a:pt x="1405633" y="430716"/>
                    <a:pt x="1397458" y="430716"/>
                  </a:cubicBezTo>
                  <a:lnTo>
                    <a:pt x="30826" y="430716"/>
                  </a:lnTo>
                  <a:cubicBezTo>
                    <a:pt x="13801" y="430716"/>
                    <a:pt x="0" y="416914"/>
                    <a:pt x="0" y="399890"/>
                  </a:cubicBezTo>
                  <a:lnTo>
                    <a:pt x="0" y="30826"/>
                  </a:lnTo>
                  <a:cubicBezTo>
                    <a:pt x="0" y="13801"/>
                    <a:pt x="13801" y="0"/>
                    <a:pt x="30826" y="0"/>
                  </a:cubicBezTo>
                  <a:close/>
                </a:path>
              </a:pathLst>
            </a:custGeom>
            <a:solidFill>
              <a:srgbClr val="FCE45D"/>
            </a:solidFill>
            <a:ln w="38100" cap="sq">
              <a:solidFill>
                <a:srgbClr val="171717"/>
              </a:solidFill>
              <a:prstDash val="solid"/>
              <a:miter/>
            </a:ln>
          </p:spPr>
          <p:txBody>
            <a:bodyPr/>
            <a:lstStyle/>
            <a:p>
              <a:endParaRPr lang="en-US"/>
            </a:p>
          </p:txBody>
        </p:sp>
        <p:sp>
          <p:nvSpPr>
            <p:cNvPr id="16" name="TextBox 16"/>
            <p:cNvSpPr txBox="1"/>
            <p:nvPr/>
          </p:nvSpPr>
          <p:spPr>
            <a:xfrm>
              <a:off x="0" y="-9525"/>
              <a:ext cx="1428284" cy="440241"/>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a:t>
              </a:r>
            </a:p>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did Kian eat?</a:t>
              </a:r>
            </a:p>
          </p:txBody>
        </p:sp>
      </p:grpSp>
      <p:grpSp>
        <p:nvGrpSpPr>
          <p:cNvPr id="17" name="Group 17"/>
          <p:cNvGrpSpPr/>
          <p:nvPr/>
        </p:nvGrpSpPr>
        <p:grpSpPr>
          <a:xfrm>
            <a:off x="9941783" y="5978830"/>
            <a:ext cx="7588568" cy="3493573"/>
            <a:chOff x="0" y="0"/>
            <a:chExt cx="2157821" cy="993403"/>
          </a:xfrm>
        </p:grpSpPr>
        <p:sp>
          <p:nvSpPr>
            <p:cNvPr id="18" name="Freeform 18"/>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9" name="TextBox 19"/>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0" name="Group 20"/>
          <p:cNvGrpSpPr/>
          <p:nvPr/>
        </p:nvGrpSpPr>
        <p:grpSpPr>
          <a:xfrm>
            <a:off x="10724789" y="697814"/>
            <a:ext cx="5761135" cy="2032109"/>
            <a:chOff x="0" y="0"/>
            <a:chExt cx="7681513" cy="2709479"/>
          </a:xfrm>
        </p:grpSpPr>
        <p:sp>
          <p:nvSpPr>
            <p:cNvPr id="21" name="Freeform 21"/>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TextBox 22"/>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23" name="TextBox 23"/>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4" name="TextBox 24"/>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5" name="AutoShape 25"/>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6" name="TextBox 26"/>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7" name="TextBox 27"/>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8" name="AutoShape 28"/>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9" name="TextBox 29"/>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30" name="TextBox 30"/>
          <p:cNvSpPr txBox="1"/>
          <p:nvPr/>
        </p:nvSpPr>
        <p:spPr>
          <a:xfrm>
            <a:off x="13317020" y="4163515"/>
            <a:ext cx="4070622" cy="10763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9F5E3"/>
                </a:solidFill>
                <a:latin typeface="Body Grotesque Large"/>
                <a:ea typeface="Body Grotesque Large"/>
                <a:cs typeface="Body Grotesque Large"/>
                <a:sym typeface="Body Grotesque Large"/>
              </a:rPr>
              <a:t>Multiply the denominators.</a:t>
            </a:r>
          </a:p>
        </p:txBody>
      </p:sp>
      <p:sp>
        <p:nvSpPr>
          <p:cNvPr id="31" name="TextBox 31"/>
          <p:cNvSpPr txBox="1"/>
          <p:nvPr/>
        </p:nvSpPr>
        <p:spPr>
          <a:xfrm>
            <a:off x="14232422"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grpSp>
        <p:nvGrpSpPr>
          <p:cNvPr id="32" name="Group 32"/>
          <p:cNvGrpSpPr/>
          <p:nvPr/>
        </p:nvGrpSpPr>
        <p:grpSpPr>
          <a:xfrm>
            <a:off x="11830708" y="6931281"/>
            <a:ext cx="703326" cy="1590720"/>
            <a:chOff x="0" y="0"/>
            <a:chExt cx="937768" cy="2120960"/>
          </a:xfrm>
        </p:grpSpPr>
        <p:sp>
          <p:nvSpPr>
            <p:cNvPr id="33" name="TextBox 33"/>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Body Grotesque Large Bold"/>
                  <a:ea typeface="Body Grotesque Large Bold"/>
                  <a:cs typeface="Body Grotesque Large Bold"/>
                  <a:sym typeface="Body Grotesque Large Bold"/>
                </a:rPr>
                <a:t>3</a:t>
              </a:r>
            </a:p>
          </p:txBody>
        </p:sp>
        <p:sp>
          <p:nvSpPr>
            <p:cNvPr id="34" name="TextBox 34"/>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5" name="AutoShape 35"/>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6" name="Group 36"/>
          <p:cNvGrpSpPr/>
          <p:nvPr/>
        </p:nvGrpSpPr>
        <p:grpSpPr>
          <a:xfrm>
            <a:off x="13218485" y="6931281"/>
            <a:ext cx="703326" cy="1590720"/>
            <a:chOff x="0" y="0"/>
            <a:chExt cx="937768" cy="2120960"/>
          </a:xfrm>
        </p:grpSpPr>
        <p:sp>
          <p:nvSpPr>
            <p:cNvPr id="37" name="TextBox 3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9" name="AutoShape 3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0" name="TextBox 40"/>
          <p:cNvSpPr txBox="1"/>
          <p:nvPr/>
        </p:nvSpPr>
        <p:spPr>
          <a:xfrm>
            <a:off x="12680544" y="733135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1" name="TextBox 41"/>
          <p:cNvSpPr txBox="1"/>
          <p:nvPr/>
        </p:nvSpPr>
        <p:spPr>
          <a:xfrm>
            <a:off x="14064686"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42" name="Freeform 42"/>
          <p:cNvSpPr/>
          <p:nvPr/>
        </p:nvSpPr>
        <p:spPr>
          <a:xfrm>
            <a:off x="5175185" y="7355039"/>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3" name="Group 43"/>
          <p:cNvGrpSpPr/>
          <p:nvPr/>
        </p:nvGrpSpPr>
        <p:grpSpPr>
          <a:xfrm>
            <a:off x="14772083" y="6516668"/>
            <a:ext cx="1038799" cy="2419948"/>
            <a:chOff x="0" y="0"/>
            <a:chExt cx="295384" cy="688116"/>
          </a:xfrm>
        </p:grpSpPr>
        <p:sp>
          <p:nvSpPr>
            <p:cNvPr id="44" name="Freeform 44"/>
            <p:cNvSpPr/>
            <p:nvPr/>
          </p:nvSpPr>
          <p:spPr>
            <a:xfrm>
              <a:off x="0" y="0"/>
              <a:ext cx="295384" cy="688116"/>
            </a:xfrm>
            <a:custGeom>
              <a:avLst/>
              <a:gdLst/>
              <a:ahLst/>
              <a:cxnLst/>
              <a:rect l="l" t="t" r="r" b="b"/>
              <a:pathLst>
                <a:path w="295384" h="688116">
                  <a:moveTo>
                    <a:pt x="147692" y="0"/>
                  </a:moveTo>
                  <a:lnTo>
                    <a:pt x="147692" y="0"/>
                  </a:lnTo>
                  <a:cubicBezTo>
                    <a:pt x="186862" y="0"/>
                    <a:pt x="224428" y="15560"/>
                    <a:pt x="252126" y="43258"/>
                  </a:cubicBezTo>
                  <a:cubicBezTo>
                    <a:pt x="279824" y="70956"/>
                    <a:pt x="295384" y="108522"/>
                    <a:pt x="295384" y="147692"/>
                  </a:cubicBezTo>
                  <a:lnTo>
                    <a:pt x="295384" y="540424"/>
                  </a:lnTo>
                  <a:cubicBezTo>
                    <a:pt x="295384" y="621992"/>
                    <a:pt x="229260" y="688116"/>
                    <a:pt x="147692" y="688116"/>
                  </a:cubicBezTo>
                  <a:lnTo>
                    <a:pt x="147692" y="688116"/>
                  </a:lnTo>
                  <a:cubicBezTo>
                    <a:pt x="66124" y="688116"/>
                    <a:pt x="0" y="621992"/>
                    <a:pt x="0" y="540424"/>
                  </a:cubicBezTo>
                  <a:lnTo>
                    <a:pt x="0" y="147692"/>
                  </a:lnTo>
                  <a:cubicBezTo>
                    <a:pt x="0" y="66124"/>
                    <a:pt x="66124" y="0"/>
                    <a:pt x="147692" y="0"/>
                  </a:cubicBezTo>
                  <a:close/>
                </a:path>
              </a:pathLst>
            </a:custGeom>
            <a:solidFill>
              <a:srgbClr val="FCE45D"/>
            </a:solidFill>
            <a:ln w="38100" cap="sq">
              <a:solidFill>
                <a:srgbClr val="171717"/>
              </a:solidFill>
              <a:prstDash val="solid"/>
              <a:miter/>
            </a:ln>
          </p:spPr>
          <p:txBody>
            <a:bodyPr/>
            <a:lstStyle/>
            <a:p>
              <a:endParaRPr lang="en-US"/>
            </a:p>
          </p:txBody>
        </p:sp>
        <p:sp>
          <p:nvSpPr>
            <p:cNvPr id="45" name="TextBox 45"/>
            <p:cNvSpPr txBox="1"/>
            <p:nvPr/>
          </p:nvSpPr>
          <p:spPr>
            <a:xfrm>
              <a:off x="0" y="-9525"/>
              <a:ext cx="295384" cy="697641"/>
            </a:xfrm>
            <a:prstGeom prst="rect">
              <a:avLst/>
            </a:prstGeom>
          </p:spPr>
          <p:txBody>
            <a:bodyPr lIns="127000" tIns="127000" rIns="127000" bIns="127000" rtlCol="0" anchor="ctr"/>
            <a:lstStyle/>
            <a:p>
              <a:pPr marL="0" lvl="0" indent="0" algn="l">
                <a:lnSpc>
                  <a:spcPts val="4200"/>
                </a:lnSpc>
                <a:spcBef>
                  <a:spcPct val="0"/>
                </a:spcBef>
              </a:pPr>
              <a:endParaRPr/>
            </a:p>
          </p:txBody>
        </p:sp>
      </p:grpSp>
      <p:grpSp>
        <p:nvGrpSpPr>
          <p:cNvPr id="46" name="Group 46"/>
          <p:cNvGrpSpPr/>
          <p:nvPr/>
        </p:nvGrpSpPr>
        <p:grpSpPr>
          <a:xfrm>
            <a:off x="14939819" y="6931281"/>
            <a:ext cx="703326" cy="1590720"/>
            <a:chOff x="0" y="0"/>
            <a:chExt cx="937768" cy="2120960"/>
          </a:xfrm>
        </p:grpSpPr>
        <p:sp>
          <p:nvSpPr>
            <p:cNvPr id="47" name="TextBox 4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48" name="TextBox 4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9" name="AutoShape 4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50" name="AutoShape 50"/>
          <p:cNvSpPr/>
          <p:nvPr/>
        </p:nvSpPr>
        <p:spPr>
          <a:xfrm>
            <a:off x="12149034" y="8522002"/>
            <a:ext cx="1387776" cy="0"/>
          </a:xfrm>
          <a:prstGeom prst="line">
            <a:avLst/>
          </a:prstGeom>
          <a:ln w="66675" cap="flat">
            <a:solidFill>
              <a:srgbClr val="619EA9"/>
            </a:solidFill>
            <a:prstDash val="solid"/>
            <a:headEnd type="none" w="sm" len="sm"/>
            <a:tailEnd type="none" w="sm" len="sm"/>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aphicFrame>
        <p:nvGraphicFramePr>
          <p:cNvPr id="6" name="Table 6"/>
          <p:cNvGraphicFramePr>
            <a:graphicFrameLocks noGrp="1"/>
          </p:cNvGraphicFramePr>
          <p:nvPr/>
        </p:nvGraphicFramePr>
        <p:xfrm>
          <a:off x="9428234" y="4196714"/>
          <a:ext cx="7588240" cy="3238059"/>
        </p:xfrm>
        <a:graphic>
          <a:graphicData uri="http://schemas.openxmlformats.org/drawingml/2006/table">
            <a:tbl>
              <a:tblPr/>
              <a:tblGrid>
                <a:gridCol w="1897060">
                  <a:extLst>
                    <a:ext uri="{9D8B030D-6E8A-4147-A177-3AD203B41FA5}">
                      <a16:colId xmlns:a16="http://schemas.microsoft.com/office/drawing/2014/main" val="20000"/>
                    </a:ext>
                  </a:extLst>
                </a:gridCol>
                <a:gridCol w="1897060">
                  <a:extLst>
                    <a:ext uri="{9D8B030D-6E8A-4147-A177-3AD203B41FA5}">
                      <a16:colId xmlns:a16="http://schemas.microsoft.com/office/drawing/2014/main" val="20001"/>
                    </a:ext>
                  </a:extLst>
                </a:gridCol>
                <a:gridCol w="1897060">
                  <a:extLst>
                    <a:ext uri="{9D8B030D-6E8A-4147-A177-3AD203B41FA5}">
                      <a16:colId xmlns:a16="http://schemas.microsoft.com/office/drawing/2014/main" val="20002"/>
                    </a:ext>
                  </a:extLst>
                </a:gridCol>
                <a:gridCol w="1897060">
                  <a:extLst>
                    <a:ext uri="{9D8B030D-6E8A-4147-A177-3AD203B41FA5}">
                      <a16:colId xmlns:a16="http://schemas.microsoft.com/office/drawing/2014/main" val="20003"/>
                    </a:ext>
                  </a:extLst>
                </a:gridCol>
              </a:tblGrid>
              <a:tr h="3238059">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9F5E3"/>
                    </a:solidFill>
                  </a:tcPr>
                </a:tc>
                <a:extLst>
                  <a:ext uri="{0D108BD9-81ED-4DB2-BD59-A6C34878D82A}">
                    <a16:rowId xmlns:a16="http://schemas.microsoft.com/office/drawing/2014/main" val="10000"/>
                  </a:ext>
                </a:extLst>
              </a:tr>
            </a:tbl>
          </a:graphicData>
        </a:graphic>
      </p:graphicFrame>
      <p:grpSp>
        <p:nvGrpSpPr>
          <p:cNvPr id="7" name="Group 7"/>
          <p:cNvGrpSpPr/>
          <p:nvPr/>
        </p:nvGrpSpPr>
        <p:grpSpPr>
          <a:xfrm>
            <a:off x="9428234" y="4196714"/>
            <a:ext cx="5702775" cy="3246692"/>
            <a:chOff x="0" y="0"/>
            <a:chExt cx="7603700" cy="4328923"/>
          </a:xfrm>
        </p:grpSpPr>
        <p:sp>
          <p:nvSpPr>
            <p:cNvPr id="8" name="Freeform 8"/>
            <p:cNvSpPr/>
            <p:nvPr/>
          </p:nvSpPr>
          <p:spPr>
            <a:xfrm rot="-5400000">
              <a:off x="-894665"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sp>
          <p:nvSpPr>
            <p:cNvPr id="9" name="Freeform 9"/>
            <p:cNvSpPr/>
            <p:nvPr/>
          </p:nvSpPr>
          <p:spPr>
            <a:xfrm rot="-5400000">
              <a:off x="1637389"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sp>
          <p:nvSpPr>
            <p:cNvPr id="10" name="Freeform 10"/>
            <p:cNvSpPr/>
            <p:nvPr/>
          </p:nvSpPr>
          <p:spPr>
            <a:xfrm rot="-5400000">
              <a:off x="4169443"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grpSp>
      <p:grpSp>
        <p:nvGrpSpPr>
          <p:cNvPr id="11" name="Group 11"/>
          <p:cNvGrpSpPr/>
          <p:nvPr/>
        </p:nvGrpSpPr>
        <p:grpSpPr>
          <a:xfrm>
            <a:off x="9428234" y="2816362"/>
            <a:ext cx="509427" cy="1193006"/>
            <a:chOff x="0" y="0"/>
            <a:chExt cx="679236" cy="1590675"/>
          </a:xfrm>
        </p:grpSpPr>
        <p:sp>
          <p:nvSpPr>
            <p:cNvPr id="12" name="TextBox 12"/>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13" name="TextBox 13"/>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4" name="AutoShape 14"/>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15" name="Group 15"/>
          <p:cNvGrpSpPr/>
          <p:nvPr/>
        </p:nvGrpSpPr>
        <p:grpSpPr>
          <a:xfrm>
            <a:off x="8833435" y="1028700"/>
            <a:ext cx="2180707" cy="981313"/>
            <a:chOff x="0" y="0"/>
            <a:chExt cx="620088" cy="279038"/>
          </a:xfrm>
        </p:grpSpPr>
        <p:sp>
          <p:nvSpPr>
            <p:cNvPr id="16" name="Freeform 16"/>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7" name="TextBox 17"/>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grpSp>
        <p:nvGrpSpPr>
          <p:cNvPr id="18" name="Group 18"/>
          <p:cNvGrpSpPr/>
          <p:nvPr/>
        </p:nvGrpSpPr>
        <p:grpSpPr>
          <a:xfrm>
            <a:off x="1028700" y="5402664"/>
            <a:ext cx="5761135" cy="2032109"/>
            <a:chOff x="0" y="0"/>
            <a:chExt cx="7681513" cy="2709479"/>
          </a:xfrm>
        </p:grpSpPr>
        <p:sp>
          <p:nvSpPr>
            <p:cNvPr id="19" name="Freeform 19"/>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21" name="TextBox 21"/>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2" name="TextBox 22"/>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3" name="AutoShape 23"/>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4" name="TextBox 24"/>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5" name="TextBox 25"/>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6" name="AutoShape 26"/>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7" name="TextBox 27"/>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28" name="Freeform 28"/>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31"/>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2" name="TextBox 32"/>
          <p:cNvSpPr txBox="1"/>
          <p:nvPr/>
        </p:nvSpPr>
        <p:spPr>
          <a:xfrm>
            <a:off x="1028700" y="1028700"/>
            <a:ext cx="6647470"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sp>
        <p:nvSpPr>
          <p:cNvPr id="33" name="TextBox 33"/>
          <p:cNvSpPr txBox="1"/>
          <p:nvPr/>
        </p:nvSpPr>
        <p:spPr>
          <a:xfrm>
            <a:off x="11296115" y="1023620"/>
            <a:ext cx="6253227" cy="10763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F9F5E3"/>
                </a:solidFill>
                <a:latin typeface="Body Grotesque Large"/>
                <a:ea typeface="Body Grotesque Large"/>
                <a:cs typeface="Body Grotesque Large"/>
                <a:sym typeface="Body Grotesque Large"/>
              </a:rPr>
              <a:t>Divide the rectangle by four, then shade 3/4.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6" name="Group 6"/>
          <p:cNvGrpSpPr/>
          <p:nvPr/>
        </p:nvGrpSpPr>
        <p:grpSpPr>
          <a:xfrm>
            <a:off x="9428234" y="2816362"/>
            <a:ext cx="509427" cy="1193006"/>
            <a:chOff x="0" y="0"/>
            <a:chExt cx="679236" cy="1590675"/>
          </a:xfrm>
        </p:grpSpPr>
        <p:sp>
          <p:nvSpPr>
            <p:cNvPr id="7" name="TextBox 7"/>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8" name="TextBox 8"/>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9" name="AutoShape 9"/>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10" name="Group 10"/>
          <p:cNvGrpSpPr/>
          <p:nvPr/>
        </p:nvGrpSpPr>
        <p:grpSpPr>
          <a:xfrm>
            <a:off x="8833435" y="1028700"/>
            <a:ext cx="2180707" cy="981313"/>
            <a:chOff x="0" y="0"/>
            <a:chExt cx="620088" cy="279038"/>
          </a:xfrm>
        </p:grpSpPr>
        <p:sp>
          <p:nvSpPr>
            <p:cNvPr id="11" name="Freeform 11"/>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grpSp>
        <p:nvGrpSpPr>
          <p:cNvPr id="13" name="Group 13"/>
          <p:cNvGrpSpPr/>
          <p:nvPr/>
        </p:nvGrpSpPr>
        <p:grpSpPr>
          <a:xfrm>
            <a:off x="1028700" y="5402664"/>
            <a:ext cx="5761135" cy="2032109"/>
            <a:chOff x="0" y="0"/>
            <a:chExt cx="7681513" cy="2709479"/>
          </a:xfrm>
        </p:grpSpPr>
        <p:sp>
          <p:nvSpPr>
            <p:cNvPr id="14" name="Freeform 14"/>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6" name="TextBox 16"/>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17" name="TextBox 17"/>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8" name="AutoShape 18"/>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9" name="TextBox 19"/>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1" name="AutoShape 21"/>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23" name="Freeform 23"/>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Freeform 26"/>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7" name="TextBox 27"/>
          <p:cNvSpPr txBox="1"/>
          <p:nvPr/>
        </p:nvSpPr>
        <p:spPr>
          <a:xfrm>
            <a:off x="1028700" y="1028700"/>
            <a:ext cx="6809662"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sp>
        <p:nvSpPr>
          <p:cNvPr id="28" name="TextBox 28"/>
          <p:cNvSpPr txBox="1"/>
          <p:nvPr/>
        </p:nvSpPr>
        <p:spPr>
          <a:xfrm>
            <a:off x="11296115" y="1023620"/>
            <a:ext cx="6253227" cy="10763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9F5E3"/>
                </a:solidFill>
                <a:latin typeface="Body Grotesque Large"/>
                <a:ea typeface="Body Grotesque Large"/>
                <a:cs typeface="Body Grotesque Large"/>
                <a:sym typeface="Body Grotesque Large"/>
              </a:rPr>
              <a:t>Divide the rectangle by two, then shade 1/2. </a:t>
            </a:r>
          </a:p>
        </p:txBody>
      </p:sp>
      <p:graphicFrame>
        <p:nvGraphicFramePr>
          <p:cNvPr id="29" name="Table 29"/>
          <p:cNvGraphicFramePr>
            <a:graphicFrameLocks noGrp="1"/>
          </p:cNvGraphicFramePr>
          <p:nvPr/>
        </p:nvGraphicFramePr>
        <p:xfrm>
          <a:off x="9429241" y="4190485"/>
          <a:ext cx="9165292" cy="3918544"/>
        </p:xfrm>
        <a:graphic>
          <a:graphicData uri="http://schemas.openxmlformats.org/drawingml/2006/table">
            <a:tbl>
              <a:tblPr/>
              <a:tblGrid>
                <a:gridCol w="2291323">
                  <a:extLst>
                    <a:ext uri="{9D8B030D-6E8A-4147-A177-3AD203B41FA5}">
                      <a16:colId xmlns:a16="http://schemas.microsoft.com/office/drawing/2014/main" val="20000"/>
                    </a:ext>
                  </a:extLst>
                </a:gridCol>
                <a:gridCol w="2291323">
                  <a:extLst>
                    <a:ext uri="{9D8B030D-6E8A-4147-A177-3AD203B41FA5}">
                      <a16:colId xmlns:a16="http://schemas.microsoft.com/office/drawing/2014/main" val="20001"/>
                    </a:ext>
                  </a:extLst>
                </a:gridCol>
                <a:gridCol w="2291323">
                  <a:extLst>
                    <a:ext uri="{9D8B030D-6E8A-4147-A177-3AD203B41FA5}">
                      <a16:colId xmlns:a16="http://schemas.microsoft.com/office/drawing/2014/main" val="20002"/>
                    </a:ext>
                  </a:extLst>
                </a:gridCol>
                <a:gridCol w="2291323">
                  <a:extLst>
                    <a:ext uri="{9D8B030D-6E8A-4147-A177-3AD203B41FA5}">
                      <a16:colId xmlns:a16="http://schemas.microsoft.com/office/drawing/2014/main" val="20003"/>
                    </a:ext>
                  </a:extLst>
                </a:gridCol>
              </a:tblGrid>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C55039"/>
                    </a:solidFill>
                  </a:tcPr>
                </a:tc>
                <a:extLst>
                  <a:ext uri="{0D108BD9-81ED-4DB2-BD59-A6C34878D82A}">
                    <a16:rowId xmlns:a16="http://schemas.microsoft.com/office/drawing/2014/main" val="10000"/>
                  </a:ext>
                </a:extLst>
              </a:tr>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30" name="Freeform 30"/>
          <p:cNvSpPr/>
          <p:nvPr/>
        </p:nvSpPr>
        <p:spPr>
          <a:xfrm>
            <a:off x="9445262" y="4190485"/>
            <a:ext cx="4994085" cy="1625348"/>
          </a:xfrm>
          <a:custGeom>
            <a:avLst/>
            <a:gdLst/>
            <a:ahLst/>
            <a:cxnLst/>
            <a:rect l="l" t="t" r="r" b="b"/>
            <a:pathLst>
              <a:path w="4994085" h="1625348">
                <a:moveTo>
                  <a:pt x="0" y="0"/>
                </a:moveTo>
                <a:lnTo>
                  <a:pt x="4994084" y="0"/>
                </a:lnTo>
                <a:lnTo>
                  <a:pt x="4994084" y="1625348"/>
                </a:lnTo>
                <a:lnTo>
                  <a:pt x="0" y="16253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31" name="Group 31"/>
          <p:cNvGrpSpPr/>
          <p:nvPr/>
        </p:nvGrpSpPr>
        <p:grpSpPr>
          <a:xfrm>
            <a:off x="9429241" y="4190485"/>
            <a:ext cx="7572218" cy="3247847"/>
            <a:chOff x="0" y="0"/>
            <a:chExt cx="10096291" cy="4330462"/>
          </a:xfrm>
        </p:grpSpPr>
        <p:sp>
          <p:nvSpPr>
            <p:cNvPr id="32" name="Freeform 32"/>
            <p:cNvSpPr/>
            <p:nvPr/>
          </p:nvSpPr>
          <p:spPr>
            <a:xfrm rot="-5400000">
              <a:off x="-894198"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3" name="Freeform 33"/>
            <p:cNvSpPr/>
            <p:nvPr/>
          </p:nvSpPr>
          <p:spPr>
            <a:xfrm rot="-5400000">
              <a:off x="1636534"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4" name="Freeform 34"/>
            <p:cNvSpPr/>
            <p:nvPr/>
          </p:nvSpPr>
          <p:spPr>
            <a:xfrm rot="-5400000">
              <a:off x="4167267"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5" name="Freeform 35"/>
            <p:cNvSpPr/>
            <p:nvPr/>
          </p:nvSpPr>
          <p:spPr>
            <a:xfrm>
              <a:off x="6597799" y="0"/>
              <a:ext cx="3498492" cy="2149460"/>
            </a:xfrm>
            <a:custGeom>
              <a:avLst/>
              <a:gdLst/>
              <a:ahLst/>
              <a:cxnLst/>
              <a:rect l="l" t="t" r="r" b="b"/>
              <a:pathLst>
                <a:path w="3498492" h="2149460">
                  <a:moveTo>
                    <a:pt x="0" y="0"/>
                  </a:moveTo>
                  <a:lnTo>
                    <a:pt x="3498492" y="0"/>
                  </a:lnTo>
                  <a:lnTo>
                    <a:pt x="3498492" y="2149460"/>
                  </a:lnTo>
                  <a:lnTo>
                    <a:pt x="0" y="2149460"/>
                  </a:lnTo>
                  <a:lnTo>
                    <a:pt x="0" y="0"/>
                  </a:lnTo>
                  <a:close/>
                </a:path>
              </a:pathLst>
            </a:custGeom>
            <a:blipFill>
              <a:blip r:embed="rId12">
                <a:extLst>
                  <a:ext uri="{96DAC541-7B7A-43D3-8B79-37D633B846F1}">
                    <asvg:svgBlip xmlns:asvg="http://schemas.microsoft.com/office/drawing/2016/SVG/main" r:embed="rId13"/>
                  </a:ext>
                </a:extLst>
              </a:blip>
              <a:stretch>
                <a:fillRect l="-471" r="-89861" b="-822"/>
              </a:stretch>
            </a:blipFill>
          </p:spPr>
          <p:txBody>
            <a:bodyPr/>
            <a:lstStyle/>
            <a:p>
              <a:endParaRPr lang="en-US"/>
            </a:p>
          </p:txBody>
        </p:sp>
      </p:grpSp>
      <p:grpSp>
        <p:nvGrpSpPr>
          <p:cNvPr id="36" name="Group 36"/>
          <p:cNvGrpSpPr/>
          <p:nvPr/>
        </p:nvGrpSpPr>
        <p:grpSpPr>
          <a:xfrm>
            <a:off x="8730830" y="6238564"/>
            <a:ext cx="509427" cy="1193006"/>
            <a:chOff x="0" y="0"/>
            <a:chExt cx="679236" cy="1590675"/>
          </a:xfrm>
        </p:grpSpPr>
        <p:sp>
          <p:nvSpPr>
            <p:cNvPr id="37" name="TextBox 37"/>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39" name="AutoShape 39"/>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2961673"/>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6" name="Group 6"/>
          <p:cNvGrpSpPr/>
          <p:nvPr/>
        </p:nvGrpSpPr>
        <p:grpSpPr>
          <a:xfrm>
            <a:off x="1028700" y="5402664"/>
            <a:ext cx="5761135" cy="2032109"/>
            <a:chOff x="0" y="0"/>
            <a:chExt cx="7681513" cy="2709479"/>
          </a:xfrm>
        </p:grpSpPr>
        <p:sp>
          <p:nvSpPr>
            <p:cNvPr id="7" name="Freeform 7"/>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9" name="TextBox 9"/>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10" name="TextBox 10"/>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1" name="AutoShape 11"/>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2" name="TextBox 12"/>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13" name="TextBox 13"/>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4" name="AutoShape 14"/>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5" name="TextBox 15"/>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16" name="Freeform 1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TextBox 20"/>
          <p:cNvSpPr txBox="1"/>
          <p:nvPr/>
        </p:nvSpPr>
        <p:spPr>
          <a:xfrm>
            <a:off x="1028700" y="1028700"/>
            <a:ext cx="6809662"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graphicFrame>
        <p:nvGraphicFramePr>
          <p:cNvPr id="21" name="Table 21"/>
          <p:cNvGraphicFramePr>
            <a:graphicFrameLocks noGrp="1"/>
          </p:cNvGraphicFramePr>
          <p:nvPr/>
        </p:nvGraphicFramePr>
        <p:xfrm>
          <a:off x="9429241" y="2333370"/>
          <a:ext cx="9165292" cy="3918544"/>
        </p:xfrm>
        <a:graphic>
          <a:graphicData uri="http://schemas.openxmlformats.org/drawingml/2006/table">
            <a:tbl>
              <a:tblPr/>
              <a:tblGrid>
                <a:gridCol w="2291323">
                  <a:extLst>
                    <a:ext uri="{9D8B030D-6E8A-4147-A177-3AD203B41FA5}">
                      <a16:colId xmlns:a16="http://schemas.microsoft.com/office/drawing/2014/main" val="20000"/>
                    </a:ext>
                  </a:extLst>
                </a:gridCol>
                <a:gridCol w="2291323">
                  <a:extLst>
                    <a:ext uri="{9D8B030D-6E8A-4147-A177-3AD203B41FA5}">
                      <a16:colId xmlns:a16="http://schemas.microsoft.com/office/drawing/2014/main" val="20001"/>
                    </a:ext>
                  </a:extLst>
                </a:gridCol>
                <a:gridCol w="2291323">
                  <a:extLst>
                    <a:ext uri="{9D8B030D-6E8A-4147-A177-3AD203B41FA5}">
                      <a16:colId xmlns:a16="http://schemas.microsoft.com/office/drawing/2014/main" val="20002"/>
                    </a:ext>
                  </a:extLst>
                </a:gridCol>
                <a:gridCol w="2291323">
                  <a:extLst>
                    <a:ext uri="{9D8B030D-6E8A-4147-A177-3AD203B41FA5}">
                      <a16:colId xmlns:a16="http://schemas.microsoft.com/office/drawing/2014/main" val="20003"/>
                    </a:ext>
                  </a:extLst>
                </a:gridCol>
              </a:tblGrid>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C7A953"/>
                    </a:solidFill>
                  </a:tcPr>
                </a:tc>
                <a:extLst>
                  <a:ext uri="{0D108BD9-81ED-4DB2-BD59-A6C34878D82A}">
                    <a16:rowId xmlns:a16="http://schemas.microsoft.com/office/drawing/2014/main" val="10000"/>
                  </a:ext>
                </a:extLst>
              </a:tr>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22" name="Freeform 22"/>
          <p:cNvSpPr/>
          <p:nvPr/>
        </p:nvSpPr>
        <p:spPr>
          <a:xfrm>
            <a:off x="9445262" y="2333370"/>
            <a:ext cx="4994085" cy="1625348"/>
          </a:xfrm>
          <a:custGeom>
            <a:avLst/>
            <a:gdLst/>
            <a:ahLst/>
            <a:cxnLst/>
            <a:rect l="l" t="t" r="r" b="b"/>
            <a:pathLst>
              <a:path w="4994085" h="1625348">
                <a:moveTo>
                  <a:pt x="0" y="0"/>
                </a:moveTo>
                <a:lnTo>
                  <a:pt x="4994084" y="0"/>
                </a:lnTo>
                <a:lnTo>
                  <a:pt x="4994084" y="1625348"/>
                </a:lnTo>
                <a:lnTo>
                  <a:pt x="0" y="16253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Freeform 23"/>
          <p:cNvSpPr/>
          <p:nvPr/>
        </p:nvSpPr>
        <p:spPr>
          <a:xfrm rot="-5400000">
            <a:off x="8758592" y="3006867"/>
            <a:ext cx="3244998" cy="1903700"/>
          </a:xfrm>
          <a:custGeom>
            <a:avLst/>
            <a:gdLst/>
            <a:ahLst/>
            <a:cxnLst/>
            <a:rect l="l" t="t" r="r" b="b"/>
            <a:pathLst>
              <a:path w="3244998" h="1903700">
                <a:moveTo>
                  <a:pt x="0" y="0"/>
                </a:moveTo>
                <a:lnTo>
                  <a:pt x="3244998" y="0"/>
                </a:lnTo>
                <a:lnTo>
                  <a:pt x="3244998"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4" name="Freeform 24"/>
          <p:cNvSpPr/>
          <p:nvPr/>
        </p:nvSpPr>
        <p:spPr>
          <a:xfrm rot="-5400000">
            <a:off x="10656641" y="3006867"/>
            <a:ext cx="3244998" cy="1903700"/>
          </a:xfrm>
          <a:custGeom>
            <a:avLst/>
            <a:gdLst/>
            <a:ahLst/>
            <a:cxnLst/>
            <a:rect l="l" t="t" r="r" b="b"/>
            <a:pathLst>
              <a:path w="3244998" h="1903700">
                <a:moveTo>
                  <a:pt x="0" y="0"/>
                </a:moveTo>
                <a:lnTo>
                  <a:pt x="3244999" y="0"/>
                </a:lnTo>
                <a:lnTo>
                  <a:pt x="3244999"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5" name="Freeform 25"/>
          <p:cNvSpPr/>
          <p:nvPr/>
        </p:nvSpPr>
        <p:spPr>
          <a:xfrm rot="-5400000">
            <a:off x="12554691" y="3006867"/>
            <a:ext cx="3244998" cy="1903700"/>
          </a:xfrm>
          <a:custGeom>
            <a:avLst/>
            <a:gdLst/>
            <a:ahLst/>
            <a:cxnLst/>
            <a:rect l="l" t="t" r="r" b="b"/>
            <a:pathLst>
              <a:path w="3244998" h="1903700">
                <a:moveTo>
                  <a:pt x="0" y="0"/>
                </a:moveTo>
                <a:lnTo>
                  <a:pt x="3244998" y="0"/>
                </a:lnTo>
                <a:lnTo>
                  <a:pt x="3244998"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6" name="Freeform 26"/>
          <p:cNvSpPr/>
          <p:nvPr/>
        </p:nvSpPr>
        <p:spPr>
          <a:xfrm>
            <a:off x="14372476" y="2333370"/>
            <a:ext cx="2623869" cy="1612095"/>
          </a:xfrm>
          <a:custGeom>
            <a:avLst/>
            <a:gdLst/>
            <a:ahLst/>
            <a:cxnLst/>
            <a:rect l="l" t="t" r="r" b="b"/>
            <a:pathLst>
              <a:path w="2623869" h="1612095">
                <a:moveTo>
                  <a:pt x="0" y="0"/>
                </a:moveTo>
                <a:lnTo>
                  <a:pt x="2623870" y="0"/>
                </a:lnTo>
                <a:lnTo>
                  <a:pt x="2623870" y="1612095"/>
                </a:lnTo>
                <a:lnTo>
                  <a:pt x="0" y="1612095"/>
                </a:lnTo>
                <a:lnTo>
                  <a:pt x="0" y="0"/>
                </a:lnTo>
                <a:close/>
              </a:path>
            </a:pathLst>
          </a:custGeom>
          <a:blipFill>
            <a:blip r:embed="rId12">
              <a:extLst>
                <a:ext uri="{96DAC541-7B7A-43D3-8B79-37D633B846F1}">
                  <asvg:svgBlip xmlns:asvg="http://schemas.microsoft.com/office/drawing/2016/SVG/main" r:embed="rId13"/>
                </a:ext>
              </a:extLst>
            </a:blip>
            <a:stretch>
              <a:fillRect l="-471" r="-89861" b="-822"/>
            </a:stretch>
          </a:blipFill>
        </p:spPr>
        <p:txBody>
          <a:bodyPr/>
          <a:lstStyle/>
          <a:p>
            <a:endParaRPr lang="en-US"/>
          </a:p>
        </p:txBody>
      </p:sp>
      <p:grpSp>
        <p:nvGrpSpPr>
          <p:cNvPr id="27" name="Group 27"/>
          <p:cNvGrpSpPr/>
          <p:nvPr/>
        </p:nvGrpSpPr>
        <p:grpSpPr>
          <a:xfrm>
            <a:off x="10976574" y="1028700"/>
            <a:ext cx="4459518" cy="981329"/>
            <a:chOff x="0" y="0"/>
            <a:chExt cx="1268071" cy="279043"/>
          </a:xfrm>
        </p:grpSpPr>
        <p:sp>
          <p:nvSpPr>
            <p:cNvPr id="28" name="Freeform 28"/>
            <p:cNvSpPr/>
            <p:nvPr/>
          </p:nvSpPr>
          <p:spPr>
            <a:xfrm>
              <a:off x="0" y="0"/>
              <a:ext cx="1268071" cy="279043"/>
            </a:xfrm>
            <a:custGeom>
              <a:avLst/>
              <a:gdLst/>
              <a:ahLst/>
              <a:cxnLst/>
              <a:rect l="l" t="t" r="r" b="b"/>
              <a:pathLst>
                <a:path w="1268071" h="279043">
                  <a:moveTo>
                    <a:pt x="34721" y="0"/>
                  </a:moveTo>
                  <a:lnTo>
                    <a:pt x="1233350" y="0"/>
                  </a:lnTo>
                  <a:cubicBezTo>
                    <a:pt x="1252526" y="0"/>
                    <a:pt x="1268071" y="15545"/>
                    <a:pt x="1268071" y="34721"/>
                  </a:cubicBezTo>
                  <a:lnTo>
                    <a:pt x="1268071" y="244322"/>
                  </a:lnTo>
                  <a:cubicBezTo>
                    <a:pt x="1268071" y="263497"/>
                    <a:pt x="1252526" y="279043"/>
                    <a:pt x="1233350" y="279043"/>
                  </a:cubicBezTo>
                  <a:lnTo>
                    <a:pt x="34721" y="279043"/>
                  </a:lnTo>
                  <a:cubicBezTo>
                    <a:pt x="15545" y="279043"/>
                    <a:pt x="0" y="263497"/>
                    <a:pt x="0" y="244322"/>
                  </a:cubicBezTo>
                  <a:lnTo>
                    <a:pt x="0" y="34721"/>
                  </a:lnTo>
                  <a:cubicBezTo>
                    <a:pt x="0" y="15545"/>
                    <a:pt x="15545" y="0"/>
                    <a:pt x="34721" y="0"/>
                  </a:cubicBezTo>
                  <a:close/>
                </a:path>
              </a:pathLst>
            </a:custGeom>
            <a:solidFill>
              <a:srgbClr val="FCE45D"/>
            </a:solidFill>
            <a:ln w="38100" cap="sq">
              <a:solidFill>
                <a:srgbClr val="171717"/>
              </a:solidFill>
              <a:prstDash val="solid"/>
              <a:miter/>
            </a:ln>
          </p:spPr>
          <p:txBody>
            <a:bodyPr/>
            <a:lstStyle/>
            <a:p>
              <a:endParaRPr lang="en-US"/>
            </a:p>
          </p:txBody>
        </p:sp>
        <p:sp>
          <p:nvSpPr>
            <p:cNvPr id="29" name="TextBox 29"/>
            <p:cNvSpPr txBox="1"/>
            <p:nvPr/>
          </p:nvSpPr>
          <p:spPr>
            <a:xfrm>
              <a:off x="0" y="-9525"/>
              <a:ext cx="1268071" cy="288568"/>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Final Answer</a:t>
              </a:r>
            </a:p>
          </p:txBody>
        </p:sp>
      </p:grpSp>
      <p:sp>
        <p:nvSpPr>
          <p:cNvPr id="30" name="TextBox 30"/>
          <p:cNvSpPr txBox="1"/>
          <p:nvPr/>
        </p:nvSpPr>
        <p:spPr>
          <a:xfrm>
            <a:off x="9528174" y="6068227"/>
            <a:ext cx="2623084" cy="1285875"/>
          </a:xfrm>
          <a:prstGeom prst="rect">
            <a:avLst/>
          </a:prstGeom>
        </p:spPr>
        <p:txBody>
          <a:bodyPr lIns="0" tIns="0" rIns="0" bIns="0" rtlCol="0" anchor="t">
            <a:spAutoFit/>
          </a:bodyPr>
          <a:lstStyle/>
          <a:p>
            <a:pPr marL="0" lvl="0" indent="0" algn="r">
              <a:lnSpc>
                <a:spcPts val="3441"/>
              </a:lnSpc>
              <a:spcBef>
                <a:spcPct val="0"/>
              </a:spcBef>
            </a:pPr>
            <a:r>
              <a:rPr lang="en-US" sz="2867" u="none" strike="noStrike">
                <a:solidFill>
                  <a:srgbClr val="000000"/>
                </a:solidFill>
                <a:latin typeface="Body Grotesque Large"/>
                <a:ea typeface="Body Grotesque Large"/>
                <a:cs typeface="Body Grotesque Large"/>
                <a:sym typeface="Body Grotesque Large"/>
              </a:rPr>
              <a:t>number of overlapping sections</a:t>
            </a:r>
          </a:p>
        </p:txBody>
      </p:sp>
      <p:sp>
        <p:nvSpPr>
          <p:cNvPr id="31" name="TextBox 31"/>
          <p:cNvSpPr txBox="1"/>
          <p:nvPr/>
        </p:nvSpPr>
        <p:spPr>
          <a:xfrm>
            <a:off x="14372476" y="6963577"/>
            <a:ext cx="2886824" cy="1311226"/>
          </a:xfrm>
          <a:prstGeom prst="rect">
            <a:avLst/>
          </a:prstGeom>
        </p:spPr>
        <p:txBody>
          <a:bodyPr lIns="0" tIns="0" rIns="0" bIns="0" rtlCol="0" anchor="t">
            <a:spAutoFit/>
          </a:bodyPr>
          <a:lstStyle/>
          <a:p>
            <a:pPr marL="0" lvl="0" indent="0" algn="l">
              <a:lnSpc>
                <a:spcPts val="3441"/>
              </a:lnSpc>
              <a:spcBef>
                <a:spcPct val="0"/>
              </a:spcBef>
            </a:pPr>
            <a:r>
              <a:rPr lang="en-US" sz="2867" u="none" strike="noStrike">
                <a:solidFill>
                  <a:srgbClr val="000000"/>
                </a:solidFill>
                <a:latin typeface="Body Grotesque Large"/>
                <a:ea typeface="Body Grotesque Large"/>
                <a:cs typeface="Body Grotesque Large"/>
                <a:sym typeface="Body Grotesque Large"/>
              </a:rPr>
              <a:t>total number of sections</a:t>
            </a:r>
          </a:p>
        </p:txBody>
      </p:sp>
      <p:sp>
        <p:nvSpPr>
          <p:cNvPr id="32" name="AutoShape 32"/>
          <p:cNvSpPr/>
          <p:nvPr/>
        </p:nvSpPr>
        <p:spPr>
          <a:xfrm flipH="1">
            <a:off x="12337680" y="6754027"/>
            <a:ext cx="312589" cy="0"/>
          </a:xfrm>
          <a:prstGeom prst="line">
            <a:avLst/>
          </a:prstGeom>
          <a:ln w="38100" cap="rnd">
            <a:solidFill>
              <a:srgbClr val="171717"/>
            </a:solidFill>
            <a:prstDash val="solid"/>
            <a:headEnd type="triangle" w="lg" len="med"/>
            <a:tailEnd type="none" w="sm" len="sm"/>
          </a:ln>
        </p:spPr>
        <p:txBody>
          <a:bodyPr/>
          <a:lstStyle/>
          <a:p>
            <a:endParaRPr lang="en-US"/>
          </a:p>
        </p:txBody>
      </p:sp>
      <p:sp>
        <p:nvSpPr>
          <p:cNvPr id="33" name="AutoShape 33"/>
          <p:cNvSpPr/>
          <p:nvPr/>
        </p:nvSpPr>
        <p:spPr>
          <a:xfrm>
            <a:off x="13869387" y="7420777"/>
            <a:ext cx="312589" cy="0"/>
          </a:xfrm>
          <a:prstGeom prst="line">
            <a:avLst/>
          </a:prstGeom>
          <a:ln w="38100" cap="rnd">
            <a:solidFill>
              <a:srgbClr val="171717"/>
            </a:solidFill>
            <a:prstDash val="solid"/>
            <a:headEnd type="triangle" w="lg" len="med"/>
            <a:tailEnd type="none" w="sm" len="sm"/>
          </a:ln>
        </p:spPr>
        <p:txBody>
          <a:bodyPr/>
          <a:lstStyle/>
          <a:p>
            <a:endParaRPr lang="en-US"/>
          </a:p>
        </p:txBody>
      </p:sp>
      <p:grpSp>
        <p:nvGrpSpPr>
          <p:cNvPr id="34" name="Group 34"/>
          <p:cNvGrpSpPr/>
          <p:nvPr/>
        </p:nvGrpSpPr>
        <p:grpSpPr>
          <a:xfrm>
            <a:off x="12830744" y="6245302"/>
            <a:ext cx="848143" cy="1774528"/>
            <a:chOff x="0" y="0"/>
            <a:chExt cx="241171" cy="504590"/>
          </a:xfrm>
        </p:grpSpPr>
        <p:sp>
          <p:nvSpPr>
            <p:cNvPr id="35" name="Freeform 35"/>
            <p:cNvSpPr/>
            <p:nvPr/>
          </p:nvSpPr>
          <p:spPr>
            <a:xfrm>
              <a:off x="0" y="0"/>
              <a:ext cx="241171" cy="504590"/>
            </a:xfrm>
            <a:custGeom>
              <a:avLst/>
              <a:gdLst/>
              <a:ahLst/>
              <a:cxnLst/>
              <a:rect l="l" t="t" r="r" b="b"/>
              <a:pathLst>
                <a:path w="241171" h="504590">
                  <a:moveTo>
                    <a:pt x="120585" y="0"/>
                  </a:moveTo>
                  <a:lnTo>
                    <a:pt x="120585" y="0"/>
                  </a:lnTo>
                  <a:cubicBezTo>
                    <a:pt x="152567" y="0"/>
                    <a:pt x="183238" y="12705"/>
                    <a:pt x="205852" y="35319"/>
                  </a:cubicBezTo>
                  <a:cubicBezTo>
                    <a:pt x="228466" y="57933"/>
                    <a:pt x="241171" y="88604"/>
                    <a:pt x="241171" y="120585"/>
                  </a:cubicBezTo>
                  <a:lnTo>
                    <a:pt x="241171" y="384004"/>
                  </a:lnTo>
                  <a:cubicBezTo>
                    <a:pt x="241171" y="415986"/>
                    <a:pt x="228466" y="446657"/>
                    <a:pt x="205852" y="469271"/>
                  </a:cubicBezTo>
                  <a:cubicBezTo>
                    <a:pt x="183238" y="491885"/>
                    <a:pt x="152567" y="504590"/>
                    <a:pt x="120585" y="504590"/>
                  </a:cubicBezTo>
                  <a:lnTo>
                    <a:pt x="120585" y="504590"/>
                  </a:lnTo>
                  <a:cubicBezTo>
                    <a:pt x="88604" y="504590"/>
                    <a:pt x="57933" y="491885"/>
                    <a:pt x="35319" y="469271"/>
                  </a:cubicBezTo>
                  <a:cubicBezTo>
                    <a:pt x="12705" y="446657"/>
                    <a:pt x="0" y="415986"/>
                    <a:pt x="0" y="384004"/>
                  </a:cubicBezTo>
                  <a:lnTo>
                    <a:pt x="0" y="120585"/>
                  </a:lnTo>
                  <a:cubicBezTo>
                    <a:pt x="0" y="88604"/>
                    <a:pt x="12705" y="57933"/>
                    <a:pt x="35319" y="35319"/>
                  </a:cubicBezTo>
                  <a:cubicBezTo>
                    <a:pt x="57933" y="12705"/>
                    <a:pt x="88604" y="0"/>
                    <a:pt x="120585" y="0"/>
                  </a:cubicBezTo>
                  <a:close/>
                </a:path>
              </a:pathLst>
            </a:custGeom>
            <a:solidFill>
              <a:srgbClr val="FCE45D"/>
            </a:solidFill>
            <a:ln w="38100" cap="sq">
              <a:solidFill>
                <a:srgbClr val="171717"/>
              </a:solidFill>
              <a:prstDash val="solid"/>
              <a:miter/>
            </a:ln>
          </p:spPr>
          <p:txBody>
            <a:bodyPr/>
            <a:lstStyle/>
            <a:p>
              <a:endParaRPr lang="en-US"/>
            </a:p>
          </p:txBody>
        </p:sp>
        <p:sp>
          <p:nvSpPr>
            <p:cNvPr id="36" name="TextBox 36"/>
            <p:cNvSpPr txBox="1"/>
            <p:nvPr/>
          </p:nvSpPr>
          <p:spPr>
            <a:xfrm>
              <a:off x="0" y="-9525"/>
              <a:ext cx="241171" cy="514115"/>
            </a:xfrm>
            <a:prstGeom prst="rect">
              <a:avLst/>
            </a:prstGeom>
          </p:spPr>
          <p:txBody>
            <a:bodyPr lIns="127000" tIns="127000" rIns="127000" bIns="127000" rtlCol="0" anchor="ctr"/>
            <a:lstStyle/>
            <a:p>
              <a:pPr marL="0" lvl="0" indent="0" algn="ctr">
                <a:lnSpc>
                  <a:spcPts val="4200"/>
                </a:lnSpc>
                <a:spcBef>
                  <a:spcPct val="0"/>
                </a:spcBef>
              </a:pPr>
              <a:endParaRPr/>
            </a:p>
          </p:txBody>
        </p:sp>
      </p:grpSp>
      <p:sp>
        <p:nvSpPr>
          <p:cNvPr id="37" name="TextBox 37"/>
          <p:cNvSpPr txBox="1"/>
          <p:nvPr/>
        </p:nvSpPr>
        <p:spPr>
          <a:xfrm>
            <a:off x="13000102" y="653606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38" name="TextBox 38"/>
          <p:cNvSpPr txBox="1"/>
          <p:nvPr/>
        </p:nvSpPr>
        <p:spPr>
          <a:xfrm>
            <a:off x="13000102" y="7205194"/>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8</a:t>
            </a:r>
          </a:p>
        </p:txBody>
      </p:sp>
      <p:sp>
        <p:nvSpPr>
          <p:cNvPr id="39" name="AutoShape 39"/>
          <p:cNvSpPr/>
          <p:nvPr/>
        </p:nvSpPr>
        <p:spPr>
          <a:xfrm flipV="1">
            <a:off x="13021973" y="7126613"/>
            <a:ext cx="465685" cy="0"/>
          </a:xfrm>
          <a:prstGeom prst="line">
            <a:avLst/>
          </a:prstGeom>
          <a:ln w="57150" cap="rnd">
            <a:solidFill>
              <a:srgbClr val="171717"/>
            </a:solidFill>
            <a:prstDash val="solid"/>
            <a:headEnd type="none" w="sm" len="sm"/>
            <a:tailEnd type="none" w="sm" len="sm"/>
          </a:ln>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19195" y="5429909"/>
            <a:ext cx="4782314" cy="1609979"/>
            <a:chOff x="0" y="0"/>
            <a:chExt cx="1359858" cy="457800"/>
          </a:xfrm>
        </p:grpSpPr>
        <p:sp>
          <p:nvSpPr>
            <p:cNvPr id="5" name="Freeform 5"/>
            <p:cNvSpPr/>
            <p:nvPr/>
          </p:nvSpPr>
          <p:spPr>
            <a:xfrm>
              <a:off x="0" y="0"/>
              <a:ext cx="1359858" cy="457800"/>
            </a:xfrm>
            <a:custGeom>
              <a:avLst/>
              <a:gdLst/>
              <a:ahLst/>
              <a:cxnLst/>
              <a:rect l="l" t="t" r="r" b="b"/>
              <a:pathLst>
                <a:path w="1359858" h="457800">
                  <a:moveTo>
                    <a:pt x="32377" y="0"/>
                  </a:moveTo>
                  <a:lnTo>
                    <a:pt x="1327481" y="0"/>
                  </a:lnTo>
                  <a:cubicBezTo>
                    <a:pt x="1336068" y="0"/>
                    <a:pt x="1344303" y="3411"/>
                    <a:pt x="1350375" y="9483"/>
                  </a:cubicBezTo>
                  <a:cubicBezTo>
                    <a:pt x="1356447" y="15555"/>
                    <a:pt x="1359858" y="23790"/>
                    <a:pt x="1359858" y="32377"/>
                  </a:cubicBezTo>
                  <a:lnTo>
                    <a:pt x="1359858" y="425423"/>
                  </a:lnTo>
                  <a:cubicBezTo>
                    <a:pt x="1359858" y="434010"/>
                    <a:pt x="1356447" y="442245"/>
                    <a:pt x="1350375" y="448317"/>
                  </a:cubicBezTo>
                  <a:cubicBezTo>
                    <a:pt x="1344303" y="454389"/>
                    <a:pt x="1336068" y="457800"/>
                    <a:pt x="1327481" y="457800"/>
                  </a:cubicBezTo>
                  <a:lnTo>
                    <a:pt x="32377" y="457800"/>
                  </a:lnTo>
                  <a:cubicBezTo>
                    <a:pt x="23790" y="457800"/>
                    <a:pt x="15555" y="454389"/>
                    <a:pt x="9483" y="448317"/>
                  </a:cubicBezTo>
                  <a:cubicBezTo>
                    <a:pt x="3411" y="442245"/>
                    <a:pt x="0" y="434010"/>
                    <a:pt x="0" y="425423"/>
                  </a:cubicBezTo>
                  <a:lnTo>
                    <a:pt x="0" y="32377"/>
                  </a:lnTo>
                  <a:cubicBezTo>
                    <a:pt x="0" y="23790"/>
                    <a:pt x="3411" y="15555"/>
                    <a:pt x="9483" y="9483"/>
                  </a:cubicBezTo>
                  <a:cubicBezTo>
                    <a:pt x="15555" y="3411"/>
                    <a:pt x="23790" y="0"/>
                    <a:pt x="32377" y="0"/>
                  </a:cubicBezTo>
                  <a:close/>
                </a:path>
              </a:pathLst>
            </a:custGeom>
            <a:solidFill>
              <a:srgbClr val="FCE45D"/>
            </a:solidFill>
            <a:ln w="38100" cap="sq">
              <a:solidFill>
                <a:srgbClr val="171717"/>
              </a:solidFill>
              <a:prstDash val="solid"/>
              <a:miter/>
            </a:ln>
          </p:spPr>
          <p:txBody>
            <a:bodyPr/>
            <a:lstStyle/>
            <a:p>
              <a:endParaRPr lang="en-US"/>
            </a:p>
          </p:txBody>
        </p:sp>
        <p:sp>
          <p:nvSpPr>
            <p:cNvPr id="6" name="TextBox 6"/>
            <p:cNvSpPr txBox="1"/>
            <p:nvPr/>
          </p:nvSpPr>
          <p:spPr>
            <a:xfrm>
              <a:off x="0" y="-9525"/>
              <a:ext cx="1359858" cy="467325"/>
            </a:xfrm>
            <a:prstGeom prst="rect">
              <a:avLst/>
            </a:prstGeom>
          </p:spPr>
          <p:txBody>
            <a:bodyPr lIns="190500" tIns="190500" rIns="190500" bIns="190500" rtlCol="0" anchor="ctr"/>
            <a:lstStyle/>
            <a:p>
              <a:pPr algn="l">
                <a:lnSpc>
                  <a:spcPts val="4200"/>
                </a:lnSpc>
              </a:pPr>
              <a:r>
                <a:rPr lang="en-US" sz="3500">
                  <a:solidFill>
                    <a:srgbClr val="000000"/>
                  </a:solidFill>
                  <a:latin typeface="Body Grotesque Large"/>
                  <a:ea typeface="Body Grotesque Large"/>
                  <a:cs typeface="Body Grotesque Large"/>
                  <a:sym typeface="Body Grotesque Large"/>
                </a:rPr>
                <a:t>How much does</a:t>
              </a:r>
            </a:p>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the recipe use?</a:t>
              </a:r>
            </a:p>
          </p:txBody>
        </p:sp>
      </p:grpSp>
      <p:sp>
        <p:nvSpPr>
          <p:cNvPr id="7" name="Freeform 7"/>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9905775" y="2514714"/>
            <a:ext cx="5883184" cy="4173855"/>
            <a:chOff x="0" y="0"/>
            <a:chExt cx="1549481" cy="1099287"/>
          </a:xfrm>
        </p:grpSpPr>
        <p:sp>
          <p:nvSpPr>
            <p:cNvPr id="9" name="Freeform 9"/>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1" name="Freeform 11"/>
          <p:cNvSpPr/>
          <p:nvPr/>
        </p:nvSpPr>
        <p:spPr>
          <a:xfrm>
            <a:off x="10980078" y="1352802"/>
            <a:ext cx="4023594" cy="6450651"/>
          </a:xfrm>
          <a:custGeom>
            <a:avLst/>
            <a:gdLst/>
            <a:ahLst/>
            <a:cxnLst/>
            <a:rect l="l" t="t" r="r" b="b"/>
            <a:pathLst>
              <a:path w="4023594" h="6450651">
                <a:moveTo>
                  <a:pt x="0" y="0"/>
                </a:moveTo>
                <a:lnTo>
                  <a:pt x="4023594" y="0"/>
                </a:lnTo>
                <a:lnTo>
                  <a:pt x="4023594" y="6450651"/>
                </a:lnTo>
                <a:lnTo>
                  <a:pt x="0" y="645065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2" name="TextBox 12"/>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3" name="TextBox 13"/>
          <p:cNvSpPr txBox="1"/>
          <p:nvPr/>
        </p:nvSpPr>
        <p:spPr>
          <a:xfrm>
            <a:off x="1619195" y="3530378"/>
            <a:ext cx="6420082" cy="10477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Jam has 4/5 kg of buckwheat flour, and needs 1/4 of it in a recipe. </a:t>
            </a:r>
          </a:p>
        </p:txBody>
      </p:sp>
      <p:sp>
        <p:nvSpPr>
          <p:cNvPr id="14" name="TextBox 14"/>
          <p:cNvSpPr txBox="1"/>
          <p:nvPr/>
        </p:nvSpPr>
        <p:spPr>
          <a:xfrm>
            <a:off x="1619195" y="7834520"/>
            <a:ext cx="6420082" cy="10477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Show how you solve the problem using an area model.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55039"/>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
        <p:nvSpPr>
          <p:cNvPr id="6" name="Freeform 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589755" y="9081430"/>
            <a:ext cx="3665947" cy="1713830"/>
          </a:xfrm>
          <a:custGeom>
            <a:avLst/>
            <a:gdLst/>
            <a:ahLst/>
            <a:cxnLst/>
            <a:rect l="l" t="t" r="r" b="b"/>
            <a:pathLst>
              <a:path w="3665947" h="1713830">
                <a:moveTo>
                  <a:pt x="0" y="0"/>
                </a:moveTo>
                <a:lnTo>
                  <a:pt x="3665947" y="0"/>
                </a:lnTo>
                <a:lnTo>
                  <a:pt x="3665947" y="1713831"/>
                </a:lnTo>
                <a:lnTo>
                  <a:pt x="0" y="17138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a:off x="1028700" y="5989099"/>
            <a:ext cx="6089466" cy="1952159"/>
            <a:chOff x="0" y="0"/>
            <a:chExt cx="8119288" cy="2602879"/>
          </a:xfrm>
        </p:grpSpPr>
        <p:grpSp>
          <p:nvGrpSpPr>
            <p:cNvPr id="10" name="Group 10"/>
            <p:cNvGrpSpPr/>
            <p:nvPr/>
          </p:nvGrpSpPr>
          <p:grpSpPr>
            <a:xfrm>
              <a:off x="311096" y="367016"/>
              <a:ext cx="7808192" cy="2235863"/>
              <a:chOff x="0" y="0"/>
              <a:chExt cx="1651353" cy="472862"/>
            </a:xfrm>
          </p:grpSpPr>
          <p:sp>
            <p:nvSpPr>
              <p:cNvPr id="11" name="Freeform 11"/>
              <p:cNvSpPr/>
              <p:nvPr/>
            </p:nvSpPr>
            <p:spPr>
              <a:xfrm>
                <a:off x="0" y="0"/>
                <a:ext cx="1651353" cy="472862"/>
              </a:xfrm>
              <a:custGeom>
                <a:avLst/>
                <a:gdLst/>
                <a:ahLst/>
                <a:cxnLst/>
                <a:rect l="l" t="t" r="r" b="b"/>
                <a:pathLst>
                  <a:path w="1651353" h="472862">
                    <a:moveTo>
                      <a:pt x="0" y="0"/>
                    </a:moveTo>
                    <a:lnTo>
                      <a:pt x="1651353" y="0"/>
                    </a:lnTo>
                    <a:lnTo>
                      <a:pt x="1651353" y="472862"/>
                    </a:lnTo>
                    <a:lnTo>
                      <a:pt x="0" y="472862"/>
                    </a:lnTo>
                    <a:close/>
                  </a:path>
                </a:pathLst>
              </a:custGeom>
              <a:solidFill>
                <a:srgbClr val="FFFFFF"/>
              </a:solidFill>
              <a:ln w="38100" cap="sq">
                <a:solidFill>
                  <a:srgbClr val="171717"/>
                </a:solidFill>
                <a:prstDash val="solid"/>
                <a:miter/>
              </a:ln>
            </p:spPr>
            <p:txBody>
              <a:bodyPr/>
              <a:lstStyle/>
              <a:p>
                <a:endParaRPr lang="en-US"/>
              </a:p>
            </p:txBody>
          </p:sp>
          <p:sp>
            <p:nvSpPr>
              <p:cNvPr id="12" name="TextBox 12"/>
              <p:cNvSpPr txBox="1"/>
              <p:nvPr/>
            </p:nvSpPr>
            <p:spPr>
              <a:xfrm>
                <a:off x="0" y="-9525"/>
                <a:ext cx="1651353" cy="482387"/>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13" name="Group 13"/>
            <p:cNvGrpSpPr/>
            <p:nvPr/>
          </p:nvGrpSpPr>
          <p:grpSpPr>
            <a:xfrm>
              <a:off x="66043" y="97749"/>
              <a:ext cx="7808192" cy="2235863"/>
              <a:chOff x="0" y="0"/>
              <a:chExt cx="1651353" cy="472862"/>
            </a:xfrm>
          </p:grpSpPr>
          <p:sp>
            <p:nvSpPr>
              <p:cNvPr id="14" name="Freeform 14"/>
              <p:cNvSpPr/>
              <p:nvPr/>
            </p:nvSpPr>
            <p:spPr>
              <a:xfrm>
                <a:off x="0" y="0"/>
                <a:ext cx="1651353" cy="472862"/>
              </a:xfrm>
              <a:custGeom>
                <a:avLst/>
                <a:gdLst/>
                <a:ahLst/>
                <a:cxnLst/>
                <a:rect l="l" t="t" r="r" b="b"/>
                <a:pathLst>
                  <a:path w="1651353" h="472862">
                    <a:moveTo>
                      <a:pt x="24695" y="0"/>
                    </a:moveTo>
                    <a:lnTo>
                      <a:pt x="1626658" y="0"/>
                    </a:lnTo>
                    <a:cubicBezTo>
                      <a:pt x="1640296" y="0"/>
                      <a:pt x="1651353" y="11056"/>
                      <a:pt x="1651353" y="24695"/>
                    </a:cubicBezTo>
                    <a:lnTo>
                      <a:pt x="1651353" y="448167"/>
                    </a:lnTo>
                    <a:cubicBezTo>
                      <a:pt x="1651353" y="461806"/>
                      <a:pt x="1640296" y="472862"/>
                      <a:pt x="1626658" y="472862"/>
                    </a:cubicBezTo>
                    <a:lnTo>
                      <a:pt x="24695" y="472862"/>
                    </a:lnTo>
                    <a:cubicBezTo>
                      <a:pt x="11056" y="472862"/>
                      <a:pt x="0" y="461806"/>
                      <a:pt x="0" y="448167"/>
                    </a:cubicBezTo>
                    <a:lnTo>
                      <a:pt x="0" y="24695"/>
                    </a:lnTo>
                    <a:cubicBezTo>
                      <a:pt x="0" y="11056"/>
                      <a:pt x="11056" y="0"/>
                      <a:pt x="24695" y="0"/>
                    </a:cubicBezTo>
                    <a:close/>
                  </a:path>
                </a:pathLst>
              </a:custGeom>
              <a:solidFill>
                <a:srgbClr val="FCE45D"/>
              </a:solidFill>
              <a:ln w="38100" cap="sq">
                <a:solidFill>
                  <a:srgbClr val="171717"/>
                </a:solidFill>
                <a:prstDash val="solid"/>
                <a:miter/>
              </a:ln>
            </p:spPr>
            <p:txBody>
              <a:bodyPr/>
              <a:lstStyle/>
              <a:p>
                <a:endParaRPr lang="en-US"/>
              </a:p>
            </p:txBody>
          </p:sp>
          <p:sp>
            <p:nvSpPr>
              <p:cNvPr id="15" name="TextBox 15"/>
              <p:cNvSpPr txBox="1"/>
              <p:nvPr/>
            </p:nvSpPr>
            <p:spPr>
              <a:xfrm>
                <a:off x="0" y="0"/>
                <a:ext cx="1651353" cy="472862"/>
              </a:xfrm>
              <a:prstGeom prst="rect">
                <a:avLst/>
              </a:prstGeom>
            </p:spPr>
            <p:txBody>
              <a:bodyPr lIns="50800" tIns="50800" rIns="50800" bIns="50800" rtlCol="0" anchor="ctr"/>
              <a:lstStyle/>
              <a:p>
                <a:pPr marL="0" lvl="0" indent="0" algn="l">
                  <a:lnSpc>
                    <a:spcPts val="3922"/>
                  </a:lnSpc>
                  <a:spcBef>
                    <a:spcPct val="0"/>
                  </a:spcBef>
                </a:pPr>
                <a:endParaRPr/>
              </a:p>
            </p:txBody>
          </p:sp>
        </p:grpSp>
        <p:grpSp>
          <p:nvGrpSpPr>
            <p:cNvPr id="16" name="Group 16"/>
            <p:cNvGrpSpPr/>
            <p:nvPr/>
          </p:nvGrpSpPr>
          <p:grpSpPr>
            <a:xfrm>
              <a:off x="0" y="0"/>
              <a:ext cx="251224" cy="2512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18" name="TextBox 18"/>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19" name="Group 19"/>
            <p:cNvGrpSpPr/>
            <p:nvPr/>
          </p:nvGrpSpPr>
          <p:grpSpPr>
            <a:xfrm>
              <a:off x="0" y="2183995"/>
              <a:ext cx="251224" cy="2512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1" name="TextBox 21"/>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22" name="Group 22"/>
            <p:cNvGrpSpPr/>
            <p:nvPr/>
          </p:nvGrpSpPr>
          <p:grpSpPr>
            <a:xfrm>
              <a:off x="7689314" y="0"/>
              <a:ext cx="251224" cy="25122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4" name="TextBox 24"/>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25" name="Group 25"/>
            <p:cNvGrpSpPr/>
            <p:nvPr/>
          </p:nvGrpSpPr>
          <p:grpSpPr>
            <a:xfrm>
              <a:off x="7689314" y="2183995"/>
              <a:ext cx="251224" cy="25122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7" name="TextBox 27"/>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sp>
          <p:nvSpPr>
            <p:cNvPr id="28" name="TextBox 28"/>
            <p:cNvSpPr txBox="1"/>
            <p:nvPr/>
          </p:nvSpPr>
          <p:spPr>
            <a:xfrm>
              <a:off x="2629755"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29" name="TextBox 29"/>
            <p:cNvSpPr txBox="1"/>
            <p:nvPr/>
          </p:nvSpPr>
          <p:spPr>
            <a:xfrm>
              <a:off x="2629755"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5</a:t>
              </a:r>
            </a:p>
          </p:txBody>
        </p:sp>
        <p:sp>
          <p:nvSpPr>
            <p:cNvPr id="30" name="AutoShape 30"/>
            <p:cNvSpPr/>
            <p:nvPr/>
          </p:nvSpPr>
          <p:spPr>
            <a:xfrm>
              <a:off x="2656991"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1" name="TextBox 31"/>
            <p:cNvSpPr txBox="1"/>
            <p:nvPr/>
          </p:nvSpPr>
          <p:spPr>
            <a:xfrm>
              <a:off x="3915081"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1</a:t>
              </a:r>
            </a:p>
          </p:txBody>
        </p:sp>
        <p:sp>
          <p:nvSpPr>
            <p:cNvPr id="32" name="TextBox 32"/>
            <p:cNvSpPr txBox="1"/>
            <p:nvPr/>
          </p:nvSpPr>
          <p:spPr>
            <a:xfrm>
              <a:off x="3915081"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33" name="AutoShape 33"/>
            <p:cNvSpPr/>
            <p:nvPr/>
          </p:nvSpPr>
          <p:spPr>
            <a:xfrm>
              <a:off x="3942318"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4" name="TextBox 34"/>
            <p:cNvSpPr txBox="1"/>
            <p:nvPr/>
          </p:nvSpPr>
          <p:spPr>
            <a:xfrm>
              <a:off x="5208627"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35" name="TextBox 35"/>
            <p:cNvSpPr txBox="1"/>
            <p:nvPr/>
          </p:nvSpPr>
          <p:spPr>
            <a:xfrm>
              <a:off x="5004321" y="1260608"/>
              <a:ext cx="1043016"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20</a:t>
              </a:r>
            </a:p>
          </p:txBody>
        </p:sp>
        <p:sp>
          <p:nvSpPr>
            <p:cNvPr id="36" name="AutoShape 36"/>
            <p:cNvSpPr/>
            <p:nvPr/>
          </p:nvSpPr>
          <p:spPr>
            <a:xfrm>
              <a:off x="5235863"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7" name="TextBox 37"/>
            <p:cNvSpPr txBox="1"/>
            <p:nvPr/>
          </p:nvSpPr>
          <p:spPr>
            <a:xfrm>
              <a:off x="6675235" y="474766"/>
              <a:ext cx="634404" cy="698500"/>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6675235"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5</a:t>
              </a:r>
            </a:p>
          </p:txBody>
        </p:sp>
        <p:sp>
          <p:nvSpPr>
            <p:cNvPr id="39" name="AutoShape 39"/>
            <p:cNvSpPr/>
            <p:nvPr/>
          </p:nvSpPr>
          <p:spPr>
            <a:xfrm>
              <a:off x="6702472"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40" name="TextBox 40"/>
            <p:cNvSpPr txBox="1"/>
            <p:nvPr/>
          </p:nvSpPr>
          <p:spPr>
            <a:xfrm>
              <a:off x="3379549" y="867687"/>
              <a:ext cx="420142"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a:t>
              </a:r>
            </a:p>
          </p:txBody>
        </p:sp>
        <p:sp>
          <p:nvSpPr>
            <p:cNvPr id="41" name="TextBox 41"/>
            <p:cNvSpPr txBox="1"/>
            <p:nvPr/>
          </p:nvSpPr>
          <p:spPr>
            <a:xfrm>
              <a:off x="4668103" y="867687"/>
              <a:ext cx="420142"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630899" y="791395"/>
              <a:ext cx="1767313" cy="709369"/>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43" name="AutoShape 43"/>
            <p:cNvSpPr/>
            <p:nvPr/>
          </p:nvSpPr>
          <p:spPr>
            <a:xfrm>
              <a:off x="6082922" y="1208569"/>
              <a:ext cx="355078" cy="0"/>
            </a:xfrm>
            <a:prstGeom prst="line">
              <a:avLst/>
            </a:prstGeom>
            <a:ln w="47447" cap="rnd">
              <a:solidFill>
                <a:srgbClr val="171717"/>
              </a:solidFill>
              <a:prstDash val="solid"/>
              <a:headEnd type="none" w="sm" len="sm"/>
              <a:tailEnd type="triangle" w="lg" len="med"/>
            </a:ln>
          </p:spPr>
          <p:txBody>
            <a:bodyPr/>
            <a:lstStyle/>
            <a:p>
              <a:endParaRPr lang="en-US"/>
            </a:p>
          </p:txBody>
        </p:sp>
      </p:grpSp>
      <p:sp>
        <p:nvSpPr>
          <p:cNvPr id="44" name="TextBox 44"/>
          <p:cNvSpPr txBox="1"/>
          <p:nvPr/>
        </p:nvSpPr>
        <p:spPr>
          <a:xfrm>
            <a:off x="1028700" y="2374107"/>
            <a:ext cx="6519791"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FFFFFF"/>
                </a:solidFill>
                <a:latin typeface="Nunito"/>
                <a:ea typeface="Nunito"/>
                <a:cs typeface="Nunito"/>
                <a:sym typeface="Nunito"/>
              </a:rPr>
              <a:t>Jam has 4/5 kg of buckwheat flour, and needs 1/4 of it in a recipe. </a:t>
            </a:r>
          </a:p>
        </p:txBody>
      </p:sp>
      <p:sp>
        <p:nvSpPr>
          <p:cNvPr id="45" name="TextBox 45"/>
          <p:cNvSpPr txBox="1"/>
          <p:nvPr/>
        </p:nvSpPr>
        <p:spPr>
          <a:xfrm>
            <a:off x="1028700" y="1019175"/>
            <a:ext cx="4962617" cy="93345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FFFFFF"/>
                </a:solidFill>
                <a:latin typeface="Body Grotesque Large Bold"/>
                <a:ea typeface="Body Grotesque Large Bold"/>
                <a:cs typeface="Body Grotesque Large Bold"/>
                <a:sym typeface="Body Grotesque Large Bold"/>
              </a:rPr>
              <a:t>TRY THIS!</a:t>
            </a:r>
          </a:p>
        </p:txBody>
      </p:sp>
      <p:grpSp>
        <p:nvGrpSpPr>
          <p:cNvPr id="46" name="Group 46"/>
          <p:cNvGrpSpPr/>
          <p:nvPr/>
        </p:nvGrpSpPr>
        <p:grpSpPr>
          <a:xfrm>
            <a:off x="904385" y="3900488"/>
            <a:ext cx="4782314" cy="1609979"/>
            <a:chOff x="0" y="0"/>
            <a:chExt cx="1359858" cy="457800"/>
          </a:xfrm>
        </p:grpSpPr>
        <p:sp>
          <p:nvSpPr>
            <p:cNvPr id="47" name="Freeform 47"/>
            <p:cNvSpPr/>
            <p:nvPr/>
          </p:nvSpPr>
          <p:spPr>
            <a:xfrm>
              <a:off x="0" y="0"/>
              <a:ext cx="1359858" cy="457800"/>
            </a:xfrm>
            <a:custGeom>
              <a:avLst/>
              <a:gdLst/>
              <a:ahLst/>
              <a:cxnLst/>
              <a:rect l="l" t="t" r="r" b="b"/>
              <a:pathLst>
                <a:path w="1359858" h="457800">
                  <a:moveTo>
                    <a:pt x="32377" y="0"/>
                  </a:moveTo>
                  <a:lnTo>
                    <a:pt x="1327481" y="0"/>
                  </a:lnTo>
                  <a:cubicBezTo>
                    <a:pt x="1336068" y="0"/>
                    <a:pt x="1344303" y="3411"/>
                    <a:pt x="1350375" y="9483"/>
                  </a:cubicBezTo>
                  <a:cubicBezTo>
                    <a:pt x="1356447" y="15555"/>
                    <a:pt x="1359858" y="23790"/>
                    <a:pt x="1359858" y="32377"/>
                  </a:cubicBezTo>
                  <a:lnTo>
                    <a:pt x="1359858" y="425423"/>
                  </a:lnTo>
                  <a:cubicBezTo>
                    <a:pt x="1359858" y="434010"/>
                    <a:pt x="1356447" y="442245"/>
                    <a:pt x="1350375" y="448317"/>
                  </a:cubicBezTo>
                  <a:cubicBezTo>
                    <a:pt x="1344303" y="454389"/>
                    <a:pt x="1336068" y="457800"/>
                    <a:pt x="1327481" y="457800"/>
                  </a:cubicBezTo>
                  <a:lnTo>
                    <a:pt x="32377" y="457800"/>
                  </a:lnTo>
                  <a:cubicBezTo>
                    <a:pt x="23790" y="457800"/>
                    <a:pt x="15555" y="454389"/>
                    <a:pt x="9483" y="448317"/>
                  </a:cubicBezTo>
                  <a:cubicBezTo>
                    <a:pt x="3411" y="442245"/>
                    <a:pt x="0" y="434010"/>
                    <a:pt x="0" y="425423"/>
                  </a:cubicBezTo>
                  <a:lnTo>
                    <a:pt x="0" y="32377"/>
                  </a:lnTo>
                  <a:cubicBezTo>
                    <a:pt x="0" y="23790"/>
                    <a:pt x="3411" y="15555"/>
                    <a:pt x="9483" y="9483"/>
                  </a:cubicBezTo>
                  <a:cubicBezTo>
                    <a:pt x="15555" y="3411"/>
                    <a:pt x="23790" y="0"/>
                    <a:pt x="32377" y="0"/>
                  </a:cubicBezTo>
                  <a:close/>
                </a:path>
              </a:pathLst>
            </a:custGeom>
            <a:solidFill>
              <a:srgbClr val="FCE45D"/>
            </a:solidFill>
            <a:ln w="38100" cap="sq">
              <a:solidFill>
                <a:srgbClr val="171717"/>
              </a:solidFill>
              <a:prstDash val="solid"/>
              <a:miter/>
            </a:ln>
          </p:spPr>
          <p:txBody>
            <a:bodyPr/>
            <a:lstStyle/>
            <a:p>
              <a:endParaRPr lang="en-US"/>
            </a:p>
          </p:txBody>
        </p:sp>
        <p:sp>
          <p:nvSpPr>
            <p:cNvPr id="48" name="TextBox 48"/>
            <p:cNvSpPr txBox="1"/>
            <p:nvPr/>
          </p:nvSpPr>
          <p:spPr>
            <a:xfrm>
              <a:off x="0" y="-9525"/>
              <a:ext cx="1359858" cy="467325"/>
            </a:xfrm>
            <a:prstGeom prst="rect">
              <a:avLst/>
            </a:prstGeom>
          </p:spPr>
          <p:txBody>
            <a:bodyPr lIns="190500" tIns="190500" rIns="190500" bIns="190500" rtlCol="0" anchor="ctr"/>
            <a:lstStyle/>
            <a:p>
              <a:pPr algn="ctr">
                <a:lnSpc>
                  <a:spcPts val="4200"/>
                </a:lnSpc>
              </a:pPr>
              <a:r>
                <a:rPr lang="en-US" sz="3500">
                  <a:solidFill>
                    <a:srgbClr val="000000"/>
                  </a:solidFill>
                  <a:latin typeface="Body Grotesque Large"/>
                  <a:ea typeface="Body Grotesque Large"/>
                  <a:cs typeface="Body Grotesque Large"/>
                  <a:sym typeface="Body Grotesque Large"/>
                </a:rPr>
                <a:t>How much does</a:t>
              </a:r>
            </a:p>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the recipe use?</a:t>
              </a:r>
            </a:p>
          </p:txBody>
        </p:sp>
      </p:grpSp>
      <p:sp>
        <p:nvSpPr>
          <p:cNvPr id="49" name="Freeform 49"/>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0" name="TextBox 50"/>
          <p:cNvSpPr txBox="1"/>
          <p:nvPr/>
        </p:nvSpPr>
        <p:spPr>
          <a:xfrm>
            <a:off x="10360254" y="7913427"/>
            <a:ext cx="2727235" cy="5143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The recipe uses</a:t>
            </a:r>
          </a:p>
        </p:txBody>
      </p:sp>
      <p:sp>
        <p:nvSpPr>
          <p:cNvPr id="51" name="TextBox 51"/>
          <p:cNvSpPr txBox="1"/>
          <p:nvPr/>
        </p:nvSpPr>
        <p:spPr>
          <a:xfrm>
            <a:off x="14075259" y="7913427"/>
            <a:ext cx="2018304" cy="5143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of the flour. </a:t>
            </a:r>
          </a:p>
        </p:txBody>
      </p:sp>
      <p:grpSp>
        <p:nvGrpSpPr>
          <p:cNvPr id="52" name="Group 52"/>
          <p:cNvGrpSpPr/>
          <p:nvPr/>
        </p:nvGrpSpPr>
        <p:grpSpPr>
          <a:xfrm>
            <a:off x="13327707" y="7759837"/>
            <a:ext cx="509427" cy="935831"/>
            <a:chOff x="0" y="0"/>
            <a:chExt cx="679236" cy="1247775"/>
          </a:xfrm>
        </p:grpSpPr>
        <p:sp>
          <p:nvSpPr>
            <p:cNvPr id="53" name="TextBox 53"/>
            <p:cNvSpPr txBox="1"/>
            <p:nvPr/>
          </p:nvSpPr>
          <p:spPr>
            <a:xfrm>
              <a:off x="0" y="0"/>
              <a:ext cx="679236" cy="546100"/>
            </a:xfrm>
            <a:prstGeom prst="rect">
              <a:avLst/>
            </a:prstGeom>
          </p:spPr>
          <p:txBody>
            <a:bodyPr lIns="0" tIns="0" rIns="0" bIns="0" rtlCol="0" anchor="t">
              <a:spAutoFit/>
            </a:bodyPr>
            <a:lstStyle/>
            <a:p>
              <a:pPr marL="0" lvl="1" indent="0" algn="ctr">
                <a:lnSpc>
                  <a:spcPts val="3240"/>
                </a:lnSpc>
                <a:spcBef>
                  <a:spcPct val="0"/>
                </a:spcBef>
              </a:pPr>
              <a:r>
                <a:rPr lang="en-US" sz="2700" b="1" u="none" strike="noStrike">
                  <a:solidFill>
                    <a:srgbClr val="171717"/>
                  </a:solidFill>
                  <a:latin typeface="Body Grotesque Large Bold"/>
                  <a:ea typeface="Body Grotesque Large Bold"/>
                  <a:cs typeface="Body Grotesque Large Bold"/>
                  <a:sym typeface="Body Grotesque Large Bold"/>
                </a:rPr>
                <a:t>1</a:t>
              </a:r>
            </a:p>
          </p:txBody>
        </p:sp>
        <p:sp>
          <p:nvSpPr>
            <p:cNvPr id="54" name="TextBox 54"/>
            <p:cNvSpPr txBox="1"/>
            <p:nvPr/>
          </p:nvSpPr>
          <p:spPr>
            <a:xfrm>
              <a:off x="0" y="701675"/>
              <a:ext cx="679236" cy="546100"/>
            </a:xfrm>
            <a:prstGeom prst="rect">
              <a:avLst/>
            </a:prstGeom>
          </p:spPr>
          <p:txBody>
            <a:bodyPr lIns="0" tIns="0" rIns="0" bIns="0" rtlCol="0" anchor="t">
              <a:spAutoFit/>
            </a:bodyPr>
            <a:lstStyle/>
            <a:p>
              <a:pPr marL="0" lvl="1" indent="0" algn="ctr">
                <a:lnSpc>
                  <a:spcPts val="3240"/>
                </a:lnSpc>
                <a:spcBef>
                  <a:spcPct val="0"/>
                </a:spcBef>
              </a:pPr>
              <a:r>
                <a:rPr lang="en-US" sz="2700" b="1" u="none" strike="noStrike">
                  <a:solidFill>
                    <a:srgbClr val="171717"/>
                  </a:solidFill>
                  <a:latin typeface="Body Grotesque Large Bold"/>
                  <a:ea typeface="Body Grotesque Large Bold"/>
                  <a:cs typeface="Body Grotesque Large Bold"/>
                  <a:sym typeface="Body Grotesque Large Bold"/>
                </a:rPr>
                <a:t>5</a:t>
              </a:r>
            </a:p>
          </p:txBody>
        </p:sp>
        <p:sp>
          <p:nvSpPr>
            <p:cNvPr id="55" name="AutoShape 55"/>
            <p:cNvSpPr/>
            <p:nvPr/>
          </p:nvSpPr>
          <p:spPr>
            <a:xfrm flipV="1">
              <a:off x="29161" y="604837"/>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56" name="Group 56"/>
          <p:cNvGrpSpPr/>
          <p:nvPr/>
        </p:nvGrpSpPr>
        <p:grpSpPr>
          <a:xfrm>
            <a:off x="9432789" y="956862"/>
            <a:ext cx="2950807" cy="995763"/>
            <a:chOff x="0" y="0"/>
            <a:chExt cx="1241324" cy="418891"/>
          </a:xfrm>
        </p:grpSpPr>
        <p:sp>
          <p:nvSpPr>
            <p:cNvPr id="57" name="Freeform 57"/>
            <p:cNvSpPr/>
            <p:nvPr/>
          </p:nvSpPr>
          <p:spPr>
            <a:xfrm>
              <a:off x="0" y="0"/>
              <a:ext cx="1241324" cy="418891"/>
            </a:xfrm>
            <a:custGeom>
              <a:avLst/>
              <a:gdLst/>
              <a:ahLst/>
              <a:cxnLst/>
              <a:rect l="l" t="t" r="r" b="b"/>
              <a:pathLst>
                <a:path w="1241324" h="418891">
                  <a:moveTo>
                    <a:pt x="52473" y="0"/>
                  </a:moveTo>
                  <a:lnTo>
                    <a:pt x="1188851" y="0"/>
                  </a:lnTo>
                  <a:cubicBezTo>
                    <a:pt x="1217831" y="0"/>
                    <a:pt x="1241324" y="23493"/>
                    <a:pt x="1241324" y="52473"/>
                  </a:cubicBezTo>
                  <a:lnTo>
                    <a:pt x="1241324" y="366417"/>
                  </a:lnTo>
                  <a:cubicBezTo>
                    <a:pt x="1241324" y="395398"/>
                    <a:pt x="1217831" y="418891"/>
                    <a:pt x="1188851" y="418891"/>
                  </a:cubicBezTo>
                  <a:lnTo>
                    <a:pt x="52473" y="418891"/>
                  </a:lnTo>
                  <a:cubicBezTo>
                    <a:pt x="23493" y="418891"/>
                    <a:pt x="0" y="395398"/>
                    <a:pt x="0" y="366417"/>
                  </a:cubicBezTo>
                  <a:lnTo>
                    <a:pt x="0" y="52473"/>
                  </a:lnTo>
                  <a:cubicBezTo>
                    <a:pt x="0" y="23493"/>
                    <a:pt x="23493" y="0"/>
                    <a:pt x="52473" y="0"/>
                  </a:cubicBezTo>
                  <a:close/>
                </a:path>
              </a:pathLst>
            </a:custGeom>
            <a:solidFill>
              <a:srgbClr val="FCE45D"/>
            </a:solidFill>
            <a:ln w="38100" cap="sq">
              <a:solidFill>
                <a:srgbClr val="171717"/>
              </a:solidFill>
              <a:prstDash val="solid"/>
              <a:miter/>
            </a:ln>
          </p:spPr>
          <p:txBody>
            <a:bodyPr/>
            <a:lstStyle/>
            <a:p>
              <a:endParaRPr lang="en-US"/>
            </a:p>
          </p:txBody>
        </p:sp>
        <p:sp>
          <p:nvSpPr>
            <p:cNvPr id="58" name="TextBox 58"/>
            <p:cNvSpPr txBox="1"/>
            <p:nvPr/>
          </p:nvSpPr>
          <p:spPr>
            <a:xfrm>
              <a:off x="0" y="9525"/>
              <a:ext cx="1241324" cy="409366"/>
            </a:xfrm>
            <a:prstGeom prst="rect">
              <a:avLst/>
            </a:prstGeom>
          </p:spPr>
          <p:txBody>
            <a:bodyPr lIns="127000" tIns="127000" rIns="127000" bIns="127000" rtlCol="0" anchor="ctr"/>
            <a:lstStyle/>
            <a:p>
              <a:pPr marL="0" lvl="0" indent="0" algn="ctr">
                <a:lnSpc>
                  <a:spcPts val="2999"/>
                </a:lnSpc>
                <a:spcBef>
                  <a:spcPct val="0"/>
                </a:spcBef>
              </a:pPr>
              <a:r>
                <a:rPr lang="en-US" sz="2499" u="none" strike="noStrike">
                  <a:solidFill>
                    <a:srgbClr val="000000"/>
                  </a:solidFill>
                  <a:latin typeface="Body Grotesque Large"/>
                  <a:ea typeface="Body Grotesque Large"/>
                  <a:cs typeface="Body Grotesque Large"/>
                  <a:sym typeface="Body Grotesque Large"/>
                </a:rPr>
                <a:t>ANSWER KEY</a:t>
              </a:r>
            </a:p>
          </p:txBody>
        </p:sp>
      </p:grpSp>
      <p:grpSp>
        <p:nvGrpSpPr>
          <p:cNvPr id="59" name="Group 59"/>
          <p:cNvGrpSpPr/>
          <p:nvPr/>
        </p:nvGrpSpPr>
        <p:grpSpPr>
          <a:xfrm>
            <a:off x="8634573" y="4537613"/>
            <a:ext cx="509427" cy="1193006"/>
            <a:chOff x="0" y="0"/>
            <a:chExt cx="679236" cy="1590675"/>
          </a:xfrm>
        </p:grpSpPr>
        <p:sp>
          <p:nvSpPr>
            <p:cNvPr id="60" name="TextBox 60"/>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61" name="TextBox 61"/>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62" name="AutoShape 62"/>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63" name="Group 63"/>
          <p:cNvGrpSpPr/>
          <p:nvPr/>
        </p:nvGrpSpPr>
        <p:grpSpPr>
          <a:xfrm>
            <a:off x="12972195" y="956862"/>
            <a:ext cx="509427" cy="1193006"/>
            <a:chOff x="0" y="0"/>
            <a:chExt cx="679236" cy="1590675"/>
          </a:xfrm>
        </p:grpSpPr>
        <p:sp>
          <p:nvSpPr>
            <p:cNvPr id="64" name="TextBox 64"/>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65" name="TextBox 65"/>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5</a:t>
              </a:r>
            </a:p>
          </p:txBody>
        </p:sp>
        <p:sp>
          <p:nvSpPr>
            <p:cNvPr id="66" name="AutoShape 66"/>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67" name="Group 67"/>
          <p:cNvGrpSpPr/>
          <p:nvPr/>
        </p:nvGrpSpPr>
        <p:grpSpPr>
          <a:xfrm>
            <a:off x="13547457" y="5894291"/>
            <a:ext cx="848143" cy="1649487"/>
            <a:chOff x="0" y="0"/>
            <a:chExt cx="241171" cy="469034"/>
          </a:xfrm>
        </p:grpSpPr>
        <p:sp>
          <p:nvSpPr>
            <p:cNvPr id="68" name="Freeform 68"/>
            <p:cNvSpPr/>
            <p:nvPr/>
          </p:nvSpPr>
          <p:spPr>
            <a:xfrm>
              <a:off x="0" y="0"/>
              <a:ext cx="241171" cy="469034"/>
            </a:xfrm>
            <a:custGeom>
              <a:avLst/>
              <a:gdLst/>
              <a:ahLst/>
              <a:cxnLst/>
              <a:rect l="l" t="t" r="r" b="b"/>
              <a:pathLst>
                <a:path w="241171" h="469034">
                  <a:moveTo>
                    <a:pt x="120585" y="0"/>
                  </a:moveTo>
                  <a:lnTo>
                    <a:pt x="120585" y="0"/>
                  </a:lnTo>
                  <a:cubicBezTo>
                    <a:pt x="152567" y="0"/>
                    <a:pt x="183238" y="12705"/>
                    <a:pt x="205852" y="35319"/>
                  </a:cubicBezTo>
                  <a:cubicBezTo>
                    <a:pt x="228466" y="57933"/>
                    <a:pt x="241171" y="88604"/>
                    <a:pt x="241171" y="120585"/>
                  </a:cubicBezTo>
                  <a:lnTo>
                    <a:pt x="241171" y="348449"/>
                  </a:lnTo>
                  <a:cubicBezTo>
                    <a:pt x="241171" y="380430"/>
                    <a:pt x="228466" y="411101"/>
                    <a:pt x="205852" y="433716"/>
                  </a:cubicBezTo>
                  <a:cubicBezTo>
                    <a:pt x="183238" y="456330"/>
                    <a:pt x="152567" y="469034"/>
                    <a:pt x="120585" y="469034"/>
                  </a:cubicBezTo>
                  <a:lnTo>
                    <a:pt x="120585" y="469034"/>
                  </a:lnTo>
                  <a:cubicBezTo>
                    <a:pt x="88604" y="469034"/>
                    <a:pt x="57933" y="456330"/>
                    <a:pt x="35319" y="433716"/>
                  </a:cubicBezTo>
                  <a:cubicBezTo>
                    <a:pt x="12705" y="411101"/>
                    <a:pt x="0" y="380430"/>
                    <a:pt x="0" y="348449"/>
                  </a:cubicBezTo>
                  <a:lnTo>
                    <a:pt x="0" y="120585"/>
                  </a:lnTo>
                  <a:cubicBezTo>
                    <a:pt x="0" y="88604"/>
                    <a:pt x="12705" y="57933"/>
                    <a:pt x="35319" y="35319"/>
                  </a:cubicBezTo>
                  <a:cubicBezTo>
                    <a:pt x="57933" y="12705"/>
                    <a:pt x="88604" y="0"/>
                    <a:pt x="120585" y="0"/>
                  </a:cubicBezTo>
                  <a:close/>
                </a:path>
              </a:pathLst>
            </a:custGeom>
            <a:solidFill>
              <a:srgbClr val="FCE45D"/>
            </a:solidFill>
            <a:ln w="38100" cap="sq">
              <a:solidFill>
                <a:srgbClr val="171717"/>
              </a:solidFill>
              <a:prstDash val="solid"/>
              <a:miter/>
            </a:ln>
          </p:spPr>
          <p:txBody>
            <a:bodyPr/>
            <a:lstStyle/>
            <a:p>
              <a:endParaRPr lang="en-US"/>
            </a:p>
          </p:txBody>
        </p:sp>
        <p:sp>
          <p:nvSpPr>
            <p:cNvPr id="69" name="TextBox 69"/>
            <p:cNvSpPr txBox="1"/>
            <p:nvPr/>
          </p:nvSpPr>
          <p:spPr>
            <a:xfrm>
              <a:off x="0" y="9525"/>
              <a:ext cx="241171" cy="459509"/>
            </a:xfrm>
            <a:prstGeom prst="rect">
              <a:avLst/>
            </a:prstGeom>
          </p:spPr>
          <p:txBody>
            <a:bodyPr lIns="127000" tIns="127000" rIns="127000" bIns="127000" rtlCol="0" anchor="ctr"/>
            <a:lstStyle/>
            <a:p>
              <a:pPr marL="0" lvl="0" indent="0" algn="l">
                <a:lnSpc>
                  <a:spcPts val="2999"/>
                </a:lnSpc>
                <a:spcBef>
                  <a:spcPct val="0"/>
                </a:spcBef>
              </a:pPr>
              <a:endParaRPr/>
            </a:p>
          </p:txBody>
        </p:sp>
      </p:grpSp>
      <p:grpSp>
        <p:nvGrpSpPr>
          <p:cNvPr id="70" name="Group 70"/>
          <p:cNvGrpSpPr/>
          <p:nvPr/>
        </p:nvGrpSpPr>
        <p:grpSpPr>
          <a:xfrm>
            <a:off x="12058216" y="6122531"/>
            <a:ext cx="837542" cy="1193006"/>
            <a:chOff x="0" y="0"/>
            <a:chExt cx="1116723" cy="1590675"/>
          </a:xfrm>
        </p:grpSpPr>
        <p:sp>
          <p:nvSpPr>
            <p:cNvPr id="71" name="TextBox 71"/>
            <p:cNvSpPr txBox="1"/>
            <p:nvPr/>
          </p:nvSpPr>
          <p:spPr>
            <a:xfrm>
              <a:off x="218743"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72" name="TextBox 72"/>
            <p:cNvSpPr txBox="1"/>
            <p:nvPr/>
          </p:nvSpPr>
          <p:spPr>
            <a:xfrm>
              <a:off x="0" y="841375"/>
              <a:ext cx="1116723"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20</a:t>
              </a:r>
            </a:p>
          </p:txBody>
        </p:sp>
        <p:sp>
          <p:nvSpPr>
            <p:cNvPr id="73" name="AutoShape 73"/>
            <p:cNvSpPr/>
            <p:nvPr/>
          </p:nvSpPr>
          <p:spPr>
            <a:xfrm flipV="1">
              <a:off x="247905"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74" name="Group 74"/>
          <p:cNvGrpSpPr/>
          <p:nvPr/>
        </p:nvGrpSpPr>
        <p:grpSpPr>
          <a:xfrm>
            <a:off x="13716815" y="6122531"/>
            <a:ext cx="509427" cy="1193006"/>
            <a:chOff x="0" y="0"/>
            <a:chExt cx="679236" cy="1590675"/>
          </a:xfrm>
        </p:grpSpPr>
        <p:sp>
          <p:nvSpPr>
            <p:cNvPr id="75" name="TextBox 75"/>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76" name="TextBox 76"/>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5</a:t>
              </a:r>
            </a:p>
          </p:txBody>
        </p:sp>
        <p:sp>
          <p:nvSpPr>
            <p:cNvPr id="77" name="AutoShape 77"/>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
        <p:nvSpPr>
          <p:cNvPr id="78" name="TextBox 78"/>
          <p:cNvSpPr txBox="1"/>
          <p:nvPr/>
        </p:nvSpPr>
        <p:spPr>
          <a:xfrm>
            <a:off x="12971958" y="643804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aphicFrame>
        <p:nvGraphicFramePr>
          <p:cNvPr id="79" name="Table 79"/>
          <p:cNvGraphicFramePr>
            <a:graphicFrameLocks noGrp="1"/>
          </p:cNvGraphicFramePr>
          <p:nvPr/>
        </p:nvGraphicFramePr>
        <p:xfrm>
          <a:off x="9432789" y="2412985"/>
          <a:ext cx="9170077" cy="4009226"/>
        </p:xfrm>
        <a:graphic>
          <a:graphicData uri="http://schemas.openxmlformats.org/drawingml/2006/table">
            <a:tbl>
              <a:tblPr/>
              <a:tblGrid>
                <a:gridCol w="1834015">
                  <a:extLst>
                    <a:ext uri="{9D8B030D-6E8A-4147-A177-3AD203B41FA5}">
                      <a16:colId xmlns:a16="http://schemas.microsoft.com/office/drawing/2014/main" val="20000"/>
                    </a:ext>
                  </a:extLst>
                </a:gridCol>
                <a:gridCol w="1834015">
                  <a:extLst>
                    <a:ext uri="{9D8B030D-6E8A-4147-A177-3AD203B41FA5}">
                      <a16:colId xmlns:a16="http://schemas.microsoft.com/office/drawing/2014/main" val="20001"/>
                    </a:ext>
                  </a:extLst>
                </a:gridCol>
                <a:gridCol w="1834015">
                  <a:extLst>
                    <a:ext uri="{9D8B030D-6E8A-4147-A177-3AD203B41FA5}">
                      <a16:colId xmlns:a16="http://schemas.microsoft.com/office/drawing/2014/main" val="20002"/>
                    </a:ext>
                  </a:extLst>
                </a:gridCol>
                <a:gridCol w="1834015">
                  <a:extLst>
                    <a:ext uri="{9D8B030D-6E8A-4147-A177-3AD203B41FA5}">
                      <a16:colId xmlns:a16="http://schemas.microsoft.com/office/drawing/2014/main" val="20003"/>
                    </a:ext>
                  </a:extLst>
                </a:gridCol>
                <a:gridCol w="1834015">
                  <a:extLst>
                    <a:ext uri="{9D8B030D-6E8A-4147-A177-3AD203B41FA5}">
                      <a16:colId xmlns:a16="http://schemas.microsoft.com/office/drawing/2014/main" val="20004"/>
                    </a:ext>
                  </a:extLst>
                </a:gridCol>
              </a:tblGrid>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extLst>
                  <a:ext uri="{0D108BD9-81ED-4DB2-BD59-A6C34878D82A}">
                    <a16:rowId xmlns:a16="http://schemas.microsoft.com/office/drawing/2014/main" val="10000"/>
                  </a:ext>
                </a:extLst>
              </a:tr>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1"/>
                  </a:ext>
                </a:extLst>
              </a:tr>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2"/>
                  </a:ext>
                </a:extLst>
              </a:tr>
              <a:tr h="1043625">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3"/>
                  </a:ext>
                </a:extLst>
              </a:tr>
            </a:tbl>
          </a:graphicData>
        </a:graphic>
      </p:graphicFrame>
      <p:grpSp>
        <p:nvGrpSpPr>
          <p:cNvPr id="80" name="Group 80"/>
          <p:cNvGrpSpPr/>
          <p:nvPr/>
        </p:nvGrpSpPr>
        <p:grpSpPr>
          <a:xfrm>
            <a:off x="9432789" y="2437946"/>
            <a:ext cx="6094879" cy="3267713"/>
            <a:chOff x="0" y="0"/>
            <a:chExt cx="8126505" cy="4356950"/>
          </a:xfrm>
        </p:grpSpPr>
        <p:sp>
          <p:nvSpPr>
            <p:cNvPr id="81" name="Freeform 81"/>
            <p:cNvSpPr/>
            <p:nvPr/>
          </p:nvSpPr>
          <p:spPr>
            <a:xfrm rot="-5400000">
              <a:off x="-833204"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2" name="Freeform 82"/>
            <p:cNvSpPr/>
            <p:nvPr/>
          </p:nvSpPr>
          <p:spPr>
            <a:xfrm rot="-5400000">
              <a:off x="707787"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3" name="Freeform 83"/>
            <p:cNvSpPr/>
            <p:nvPr/>
          </p:nvSpPr>
          <p:spPr>
            <a:xfrm rot="-5400000">
              <a:off x="1198422" y="833204"/>
              <a:ext cx="3692871" cy="2026463"/>
            </a:xfrm>
            <a:custGeom>
              <a:avLst/>
              <a:gdLst/>
              <a:ahLst/>
              <a:cxnLst/>
              <a:rect l="l" t="t" r="r" b="b"/>
              <a:pathLst>
                <a:path w="3692871" h="2026463">
                  <a:moveTo>
                    <a:pt x="0" y="0"/>
                  </a:moveTo>
                  <a:lnTo>
                    <a:pt x="3692872" y="0"/>
                  </a:lnTo>
                  <a:lnTo>
                    <a:pt x="3692872"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4" name="Freeform 84"/>
            <p:cNvSpPr/>
            <p:nvPr/>
          </p:nvSpPr>
          <p:spPr>
            <a:xfrm rot="-5400000">
              <a:off x="2739414"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5" name="Freeform 85"/>
            <p:cNvSpPr/>
            <p:nvPr/>
          </p:nvSpPr>
          <p:spPr>
            <a:xfrm rot="-5400000">
              <a:off x="3230049"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6" name="Freeform 86"/>
            <p:cNvSpPr/>
            <p:nvPr/>
          </p:nvSpPr>
          <p:spPr>
            <a:xfrm rot="-5400000">
              <a:off x="4771040"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7" name="Freeform 87"/>
            <p:cNvSpPr/>
            <p:nvPr/>
          </p:nvSpPr>
          <p:spPr>
            <a:xfrm rot="-5400000">
              <a:off x="5261675"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8" name="Freeform 88"/>
            <p:cNvSpPr/>
            <p:nvPr/>
          </p:nvSpPr>
          <p:spPr>
            <a:xfrm rot="-5400000">
              <a:off x="6802666"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grpSp>
      <p:grpSp>
        <p:nvGrpSpPr>
          <p:cNvPr id="89" name="Group 89"/>
          <p:cNvGrpSpPr/>
          <p:nvPr/>
        </p:nvGrpSpPr>
        <p:grpSpPr>
          <a:xfrm>
            <a:off x="9432789" y="2412985"/>
            <a:ext cx="7588239" cy="830616"/>
            <a:chOff x="0" y="0"/>
            <a:chExt cx="10117652" cy="1107487"/>
          </a:xfrm>
        </p:grpSpPr>
        <p:sp>
          <p:nvSpPr>
            <p:cNvPr id="90" name="Freeform 90"/>
            <p:cNvSpPr/>
            <p:nvPr/>
          </p:nvSpPr>
          <p:spPr>
            <a:xfrm>
              <a:off x="0"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1" name="Freeform 91"/>
            <p:cNvSpPr/>
            <p:nvPr/>
          </p:nvSpPr>
          <p:spPr>
            <a:xfrm>
              <a:off x="3360814"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2" name="Freeform 92"/>
            <p:cNvSpPr/>
            <p:nvPr/>
          </p:nvSpPr>
          <p:spPr>
            <a:xfrm>
              <a:off x="6714758"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3570148" y="4049215"/>
            <a:ext cx="5562400" cy="1314450"/>
          </a:xfrm>
          <a:prstGeom prst="rect">
            <a:avLst/>
          </a:prstGeom>
        </p:spPr>
        <p:txBody>
          <a:bodyPr lIns="0" tIns="0" rIns="0" bIns="0" rtlCol="0" anchor="t">
            <a:spAutoFit/>
          </a:bodyPr>
          <a:lstStyle/>
          <a:p>
            <a:pPr marL="0" lvl="0" indent="0" algn="l">
              <a:lnSpc>
                <a:spcPts val="3461"/>
              </a:lnSpc>
              <a:spcBef>
                <a:spcPct val="0"/>
              </a:spcBef>
            </a:pPr>
            <a:r>
              <a:rPr lang="en-US" sz="2884" u="none" strike="noStrike">
                <a:solidFill>
                  <a:srgbClr val="F9F5E3"/>
                </a:solidFill>
                <a:latin typeface="Body Grotesque Large"/>
                <a:ea typeface="Body Grotesque Large"/>
                <a:cs typeface="Body Grotesque Large"/>
                <a:sym typeface="Body Grotesque Large"/>
              </a:rPr>
              <a:t>Rewrite the mixed fraction into an improper fraction.</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78830"/>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29" name="AutoShape 29"/>
          <p:cNvSpPr/>
          <p:nvPr/>
        </p:nvSpPr>
        <p:spPr>
          <a:xfrm>
            <a:off x="12422060" y="8057219"/>
            <a:ext cx="371598" cy="298596"/>
          </a:xfrm>
          <a:prstGeom prst="line">
            <a:avLst/>
          </a:prstGeom>
          <a:ln w="57150" cap="flat">
            <a:solidFill>
              <a:srgbClr val="C55039"/>
            </a:solidFill>
            <a:prstDash val="solid"/>
            <a:headEnd type="triangle" w="lg" len="med"/>
            <a:tailEnd type="none" w="sm" len="sm"/>
          </a:ln>
        </p:spPr>
        <p:txBody>
          <a:bodyPr/>
          <a:lstStyle/>
          <a:p>
            <a:endParaRPr lang="en-US"/>
          </a:p>
        </p:txBody>
      </p:sp>
      <p:sp>
        <p:nvSpPr>
          <p:cNvPr id="30" name="AutoShape 30"/>
          <p:cNvSpPr/>
          <p:nvPr/>
        </p:nvSpPr>
        <p:spPr>
          <a:xfrm flipV="1">
            <a:off x="12418912" y="7053923"/>
            <a:ext cx="374746" cy="236086"/>
          </a:xfrm>
          <a:prstGeom prst="line">
            <a:avLst/>
          </a:prstGeom>
          <a:ln w="57150" cap="flat">
            <a:solidFill>
              <a:srgbClr val="C55039"/>
            </a:solidFill>
            <a:prstDash val="solid"/>
            <a:headEnd type="none" w="sm" len="sm"/>
            <a:tailEnd type="triangle" w="lg" len="med"/>
          </a:ln>
        </p:spPr>
        <p:txBody>
          <a:bodyPr/>
          <a:lstStyle/>
          <a:p>
            <a:endParaRPr lang="en-US"/>
          </a:p>
        </p:txBody>
      </p:sp>
      <p:sp>
        <p:nvSpPr>
          <p:cNvPr id="31" name="TextBox 31"/>
          <p:cNvSpPr txBox="1"/>
          <p:nvPr/>
        </p:nvSpPr>
        <p:spPr>
          <a:xfrm>
            <a:off x="14560540"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2" name="TextBox 32"/>
          <p:cNvSpPr txBox="1"/>
          <p:nvPr/>
        </p:nvSpPr>
        <p:spPr>
          <a:xfrm>
            <a:off x="14560540" y="77377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3" name="AutoShape 33"/>
          <p:cNvSpPr/>
          <p:nvPr/>
        </p:nvSpPr>
        <p:spPr>
          <a:xfrm flipV="1">
            <a:off x="14590736" y="76996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4" name="AutoShape 34"/>
          <p:cNvSpPr/>
          <p:nvPr/>
        </p:nvSpPr>
        <p:spPr>
          <a:xfrm flipH="1">
            <a:off x="13819262" y="7687516"/>
            <a:ext cx="431567" cy="0"/>
          </a:xfrm>
          <a:prstGeom prst="line">
            <a:avLst/>
          </a:prstGeom>
          <a:ln w="76200" cap="rnd">
            <a:solidFill>
              <a:srgbClr val="C55039"/>
            </a:solidFill>
            <a:prstDash val="solid"/>
            <a:headEnd type="triangle" w="lg" len="med"/>
            <a:tailEnd type="none" w="sm" len="sm"/>
          </a:ln>
        </p:spPr>
        <p:txBody>
          <a:bodyPr/>
          <a:lstStyle/>
          <a:p>
            <a:endParaRPr lang="en-US"/>
          </a:p>
        </p:txBody>
      </p:sp>
      <p:sp>
        <p:nvSpPr>
          <p:cNvPr id="35" name="TextBox 35"/>
          <p:cNvSpPr txBox="1"/>
          <p:nvPr/>
        </p:nvSpPr>
        <p:spPr>
          <a:xfrm>
            <a:off x="12208268" y="7306494"/>
            <a:ext cx="480187"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6" name="AutoShape 36"/>
          <p:cNvSpPr/>
          <p:nvPr/>
        </p:nvSpPr>
        <p:spPr>
          <a:xfrm flipV="1">
            <a:off x="12823853" y="7701781"/>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7" name="TextBox 37"/>
          <p:cNvSpPr txBox="1"/>
          <p:nvPr/>
        </p:nvSpPr>
        <p:spPr>
          <a:xfrm>
            <a:off x="12793658"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12793658" y="7742101"/>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9" name="TextBox 39"/>
          <p:cNvSpPr txBox="1"/>
          <p:nvPr/>
        </p:nvSpPr>
        <p:spPr>
          <a:xfrm>
            <a:off x="11573364" y="8523151"/>
            <a:ext cx="157195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C55039"/>
                </a:solidFill>
                <a:latin typeface="Body Grotesque Large Bold"/>
                <a:ea typeface="Body Grotesque Large Bold"/>
                <a:cs typeface="Body Grotesque Large Bold"/>
                <a:sym typeface="Body Grotesque Large Bold"/>
              </a:rPr>
              <a:t>2 × 4 </a:t>
            </a:r>
          </a:p>
        </p:txBody>
      </p:sp>
      <p:sp>
        <p:nvSpPr>
          <p:cNvPr id="40" name="TextBox 40"/>
          <p:cNvSpPr txBox="1"/>
          <p:nvPr/>
        </p:nvSpPr>
        <p:spPr>
          <a:xfrm>
            <a:off x="11807091" y="6314012"/>
            <a:ext cx="1400506" cy="561975"/>
          </a:xfrm>
          <a:prstGeom prst="rect">
            <a:avLst/>
          </a:prstGeom>
        </p:spPr>
        <p:txBody>
          <a:bodyPr lIns="0" tIns="0" rIns="0" bIns="0" rtlCol="0" anchor="t">
            <a:spAutoFit/>
          </a:bodyPr>
          <a:lstStyle/>
          <a:p>
            <a:pPr algn="ctr">
              <a:lnSpc>
                <a:spcPts val="4439"/>
              </a:lnSpc>
            </a:pPr>
            <a:r>
              <a:rPr lang="en-US" sz="3699" b="1">
                <a:solidFill>
                  <a:srgbClr val="C55039"/>
                </a:solidFill>
                <a:latin typeface="Body Grotesque Large Bold"/>
                <a:ea typeface="Body Grotesque Large Bold"/>
                <a:cs typeface="Body Grotesque Large Bold"/>
                <a:sym typeface="Body Grotesque Large Bold"/>
              </a:rPr>
              <a:t>8 + 1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F62A-89DD-FEBC-082B-1F9BFAE08C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0F97F9-CB07-9B71-060D-D4F26F097D50}"/>
              </a:ext>
            </a:extLst>
          </p:cNvPr>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75CEE21-521A-CD0D-8024-0203A3C88E3D}"/>
              </a:ext>
            </a:extLst>
          </p:cNvPr>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A1516BE2-91E5-D428-DBBE-DA8C72ACC55F}"/>
              </a:ext>
            </a:extLst>
          </p:cNvPr>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5A37D326-F891-1A8D-5A01-FBD92B56BEE0}"/>
              </a:ext>
            </a:extLst>
          </p:cNvPr>
          <p:cNvGrpSpPr/>
          <p:nvPr/>
        </p:nvGrpSpPr>
        <p:grpSpPr>
          <a:xfrm>
            <a:off x="9905775" y="2514714"/>
            <a:ext cx="5883184" cy="4173855"/>
            <a:chOff x="0" y="0"/>
            <a:chExt cx="1549481" cy="1099287"/>
          </a:xfrm>
        </p:grpSpPr>
        <p:sp>
          <p:nvSpPr>
            <p:cNvPr id="9" name="Freeform 9">
              <a:extLst>
                <a:ext uri="{FF2B5EF4-FFF2-40B4-BE49-F238E27FC236}">
                  <a16:creationId xmlns:a16="http://schemas.microsoft.com/office/drawing/2014/main" id="{2F730360-265A-F5A0-C5A1-BE69351D6CE7}"/>
                </a:ext>
              </a:extLst>
            </p:cNvPr>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a:extLst>
                <a:ext uri="{FF2B5EF4-FFF2-40B4-BE49-F238E27FC236}">
                  <a16:creationId xmlns:a16="http://schemas.microsoft.com/office/drawing/2014/main" id="{758A2303-A841-96C6-23D5-FE6206FCA9F4}"/>
                </a:ext>
              </a:extLst>
            </p:cNvPr>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2" name="TextBox 12">
            <a:extLst>
              <a:ext uri="{FF2B5EF4-FFF2-40B4-BE49-F238E27FC236}">
                <a16:creationId xmlns:a16="http://schemas.microsoft.com/office/drawing/2014/main" id="{3E82A494-7BB8-2DCA-217B-5DCA66B4D904}"/>
              </a:ext>
            </a:extLst>
          </p:cNvPr>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dirty="0">
                <a:solidFill>
                  <a:srgbClr val="000000"/>
                </a:solidFill>
                <a:latin typeface="Body Grotesque Large Bold"/>
                <a:ea typeface="Body Grotesque Large Bold"/>
                <a:cs typeface="Body Grotesque Large Bold"/>
                <a:sym typeface="Body Grotesque Large Bold"/>
              </a:rPr>
              <a:t>README</a:t>
            </a:r>
          </a:p>
        </p:txBody>
      </p:sp>
      <p:sp>
        <p:nvSpPr>
          <p:cNvPr id="13" name="TextBox 13">
            <a:extLst>
              <a:ext uri="{FF2B5EF4-FFF2-40B4-BE49-F238E27FC236}">
                <a16:creationId xmlns:a16="http://schemas.microsoft.com/office/drawing/2014/main" id="{A1C7A524-07ED-5F8F-E213-5CEEF8381615}"/>
              </a:ext>
            </a:extLst>
          </p:cNvPr>
          <p:cNvSpPr txBox="1"/>
          <p:nvPr/>
        </p:nvSpPr>
        <p:spPr>
          <a:xfrm>
            <a:off x="1676400" y="3215944"/>
            <a:ext cx="7543800" cy="5170646"/>
          </a:xfrm>
          <a:custGeom>
            <a:avLst/>
            <a:gdLst>
              <a:gd name="connsiteX0" fmla="*/ 0 w 7543800"/>
              <a:gd name="connsiteY0" fmla="*/ 0 h 5170646"/>
              <a:gd name="connsiteX1" fmla="*/ 580292 w 7543800"/>
              <a:gd name="connsiteY1" fmla="*/ 0 h 5170646"/>
              <a:gd name="connsiteX2" fmla="*/ 1085147 w 7543800"/>
              <a:gd name="connsiteY2" fmla="*/ 0 h 5170646"/>
              <a:gd name="connsiteX3" fmla="*/ 1665439 w 7543800"/>
              <a:gd name="connsiteY3" fmla="*/ 0 h 5170646"/>
              <a:gd name="connsiteX4" fmla="*/ 2321169 w 7543800"/>
              <a:gd name="connsiteY4" fmla="*/ 0 h 5170646"/>
              <a:gd name="connsiteX5" fmla="*/ 2976900 w 7543800"/>
              <a:gd name="connsiteY5" fmla="*/ 0 h 5170646"/>
              <a:gd name="connsiteX6" fmla="*/ 3632630 w 7543800"/>
              <a:gd name="connsiteY6" fmla="*/ 0 h 5170646"/>
              <a:gd name="connsiteX7" fmla="*/ 4363798 w 7543800"/>
              <a:gd name="connsiteY7" fmla="*/ 0 h 5170646"/>
              <a:gd name="connsiteX8" fmla="*/ 4944090 w 7543800"/>
              <a:gd name="connsiteY8" fmla="*/ 0 h 5170646"/>
              <a:gd name="connsiteX9" fmla="*/ 5599821 w 7543800"/>
              <a:gd name="connsiteY9" fmla="*/ 0 h 5170646"/>
              <a:gd name="connsiteX10" fmla="*/ 6180113 w 7543800"/>
              <a:gd name="connsiteY10" fmla="*/ 0 h 5170646"/>
              <a:gd name="connsiteX11" fmla="*/ 6760405 w 7543800"/>
              <a:gd name="connsiteY11" fmla="*/ 0 h 5170646"/>
              <a:gd name="connsiteX12" fmla="*/ 7543800 w 7543800"/>
              <a:gd name="connsiteY12" fmla="*/ 0 h 5170646"/>
              <a:gd name="connsiteX13" fmla="*/ 7543800 w 7543800"/>
              <a:gd name="connsiteY13" fmla="*/ 419397 h 5170646"/>
              <a:gd name="connsiteX14" fmla="*/ 7543800 w 7543800"/>
              <a:gd name="connsiteY14" fmla="*/ 1045620 h 5170646"/>
              <a:gd name="connsiteX15" fmla="*/ 7543800 w 7543800"/>
              <a:gd name="connsiteY15" fmla="*/ 1516723 h 5170646"/>
              <a:gd name="connsiteX16" fmla="*/ 7543800 w 7543800"/>
              <a:gd name="connsiteY16" fmla="*/ 2142946 h 5170646"/>
              <a:gd name="connsiteX17" fmla="*/ 7543800 w 7543800"/>
              <a:gd name="connsiteY17" fmla="*/ 2665755 h 5170646"/>
              <a:gd name="connsiteX18" fmla="*/ 7543800 w 7543800"/>
              <a:gd name="connsiteY18" fmla="*/ 3136859 h 5170646"/>
              <a:gd name="connsiteX19" fmla="*/ 7543800 w 7543800"/>
              <a:gd name="connsiteY19" fmla="*/ 3556255 h 5170646"/>
              <a:gd name="connsiteX20" fmla="*/ 7543800 w 7543800"/>
              <a:gd name="connsiteY20" fmla="*/ 4027359 h 5170646"/>
              <a:gd name="connsiteX21" fmla="*/ 7543800 w 7543800"/>
              <a:gd name="connsiteY21" fmla="*/ 4498462 h 5170646"/>
              <a:gd name="connsiteX22" fmla="*/ 7543800 w 7543800"/>
              <a:gd name="connsiteY22" fmla="*/ 5170646 h 5170646"/>
              <a:gd name="connsiteX23" fmla="*/ 6963508 w 7543800"/>
              <a:gd name="connsiteY23" fmla="*/ 5170646 h 5170646"/>
              <a:gd name="connsiteX24" fmla="*/ 6232339 w 7543800"/>
              <a:gd name="connsiteY24" fmla="*/ 5170646 h 5170646"/>
              <a:gd name="connsiteX25" fmla="*/ 5652047 w 7543800"/>
              <a:gd name="connsiteY25" fmla="*/ 5170646 h 5170646"/>
              <a:gd name="connsiteX26" fmla="*/ 4920879 w 7543800"/>
              <a:gd name="connsiteY26" fmla="*/ 5170646 h 5170646"/>
              <a:gd name="connsiteX27" fmla="*/ 4340586 w 7543800"/>
              <a:gd name="connsiteY27" fmla="*/ 5170646 h 5170646"/>
              <a:gd name="connsiteX28" fmla="*/ 3684856 w 7543800"/>
              <a:gd name="connsiteY28" fmla="*/ 5170646 h 5170646"/>
              <a:gd name="connsiteX29" fmla="*/ 3330878 w 7543800"/>
              <a:gd name="connsiteY29" fmla="*/ 5170646 h 5170646"/>
              <a:gd name="connsiteX30" fmla="*/ 2599710 w 7543800"/>
              <a:gd name="connsiteY30" fmla="*/ 5170646 h 5170646"/>
              <a:gd name="connsiteX31" fmla="*/ 2094855 w 7543800"/>
              <a:gd name="connsiteY31" fmla="*/ 5170646 h 5170646"/>
              <a:gd name="connsiteX32" fmla="*/ 1439125 w 7543800"/>
              <a:gd name="connsiteY32" fmla="*/ 5170646 h 5170646"/>
              <a:gd name="connsiteX33" fmla="*/ 1085147 w 7543800"/>
              <a:gd name="connsiteY33" fmla="*/ 5170646 h 5170646"/>
              <a:gd name="connsiteX34" fmla="*/ 0 w 7543800"/>
              <a:gd name="connsiteY34" fmla="*/ 5170646 h 5170646"/>
              <a:gd name="connsiteX35" fmla="*/ 0 w 7543800"/>
              <a:gd name="connsiteY35" fmla="*/ 4647836 h 5170646"/>
              <a:gd name="connsiteX36" fmla="*/ 0 w 7543800"/>
              <a:gd name="connsiteY36" fmla="*/ 4176733 h 5170646"/>
              <a:gd name="connsiteX37" fmla="*/ 0 w 7543800"/>
              <a:gd name="connsiteY37" fmla="*/ 3757336 h 5170646"/>
              <a:gd name="connsiteX38" fmla="*/ 0 w 7543800"/>
              <a:gd name="connsiteY38" fmla="*/ 3079407 h 5170646"/>
              <a:gd name="connsiteX39" fmla="*/ 0 w 7543800"/>
              <a:gd name="connsiteY39" fmla="*/ 2660010 h 5170646"/>
              <a:gd name="connsiteX40" fmla="*/ 0 w 7543800"/>
              <a:gd name="connsiteY40" fmla="*/ 2085494 h 5170646"/>
              <a:gd name="connsiteX41" fmla="*/ 0 w 7543800"/>
              <a:gd name="connsiteY41" fmla="*/ 1666097 h 5170646"/>
              <a:gd name="connsiteX42" fmla="*/ 0 w 7543800"/>
              <a:gd name="connsiteY42" fmla="*/ 1039874 h 5170646"/>
              <a:gd name="connsiteX43" fmla="*/ 0 w 7543800"/>
              <a:gd name="connsiteY43" fmla="*/ 0 h 517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543800" h="5170646" fill="none" extrusionOk="0">
                <a:moveTo>
                  <a:pt x="0" y="0"/>
                </a:moveTo>
                <a:cubicBezTo>
                  <a:pt x="185298" y="-29267"/>
                  <a:pt x="423881" y="60925"/>
                  <a:pt x="580292" y="0"/>
                </a:cubicBezTo>
                <a:cubicBezTo>
                  <a:pt x="736703" y="-60925"/>
                  <a:pt x="855822" y="59837"/>
                  <a:pt x="1085147" y="0"/>
                </a:cubicBezTo>
                <a:cubicBezTo>
                  <a:pt x="1314473" y="-59837"/>
                  <a:pt x="1379399" y="8783"/>
                  <a:pt x="1665439" y="0"/>
                </a:cubicBezTo>
                <a:cubicBezTo>
                  <a:pt x="1951479" y="-8783"/>
                  <a:pt x="2034325" y="48937"/>
                  <a:pt x="2321169" y="0"/>
                </a:cubicBezTo>
                <a:cubicBezTo>
                  <a:pt x="2608013" y="-48937"/>
                  <a:pt x="2840903" y="35766"/>
                  <a:pt x="2976900" y="0"/>
                </a:cubicBezTo>
                <a:cubicBezTo>
                  <a:pt x="3112897" y="-35766"/>
                  <a:pt x="3486895" y="12456"/>
                  <a:pt x="3632630" y="0"/>
                </a:cubicBezTo>
                <a:cubicBezTo>
                  <a:pt x="3778365" y="-12456"/>
                  <a:pt x="4044286" y="38377"/>
                  <a:pt x="4363798" y="0"/>
                </a:cubicBezTo>
                <a:cubicBezTo>
                  <a:pt x="4683310" y="-38377"/>
                  <a:pt x="4794670" y="13945"/>
                  <a:pt x="4944090" y="0"/>
                </a:cubicBezTo>
                <a:cubicBezTo>
                  <a:pt x="5093510" y="-13945"/>
                  <a:pt x="5457289" y="45820"/>
                  <a:pt x="5599821" y="0"/>
                </a:cubicBezTo>
                <a:cubicBezTo>
                  <a:pt x="5742353" y="-45820"/>
                  <a:pt x="5902456" y="41980"/>
                  <a:pt x="6180113" y="0"/>
                </a:cubicBezTo>
                <a:cubicBezTo>
                  <a:pt x="6457770" y="-41980"/>
                  <a:pt x="6531548" y="8255"/>
                  <a:pt x="6760405" y="0"/>
                </a:cubicBezTo>
                <a:cubicBezTo>
                  <a:pt x="6989262" y="-8255"/>
                  <a:pt x="7207564" y="59015"/>
                  <a:pt x="7543800" y="0"/>
                </a:cubicBezTo>
                <a:cubicBezTo>
                  <a:pt x="7572228" y="199282"/>
                  <a:pt x="7524667" y="306618"/>
                  <a:pt x="7543800" y="419397"/>
                </a:cubicBezTo>
                <a:cubicBezTo>
                  <a:pt x="7562933" y="532176"/>
                  <a:pt x="7500275" y="789578"/>
                  <a:pt x="7543800" y="1045620"/>
                </a:cubicBezTo>
                <a:cubicBezTo>
                  <a:pt x="7587325" y="1301662"/>
                  <a:pt x="7531648" y="1420144"/>
                  <a:pt x="7543800" y="1516723"/>
                </a:cubicBezTo>
                <a:cubicBezTo>
                  <a:pt x="7555952" y="1613302"/>
                  <a:pt x="7527003" y="1992837"/>
                  <a:pt x="7543800" y="2142946"/>
                </a:cubicBezTo>
                <a:cubicBezTo>
                  <a:pt x="7560597" y="2293055"/>
                  <a:pt x="7524311" y="2538635"/>
                  <a:pt x="7543800" y="2665755"/>
                </a:cubicBezTo>
                <a:cubicBezTo>
                  <a:pt x="7563289" y="2792875"/>
                  <a:pt x="7510943" y="2971364"/>
                  <a:pt x="7543800" y="3136859"/>
                </a:cubicBezTo>
                <a:cubicBezTo>
                  <a:pt x="7576657" y="3302354"/>
                  <a:pt x="7516704" y="3354682"/>
                  <a:pt x="7543800" y="3556255"/>
                </a:cubicBezTo>
                <a:cubicBezTo>
                  <a:pt x="7570896" y="3757828"/>
                  <a:pt x="7497872" y="3913201"/>
                  <a:pt x="7543800" y="4027359"/>
                </a:cubicBezTo>
                <a:cubicBezTo>
                  <a:pt x="7589728" y="4141517"/>
                  <a:pt x="7497173" y="4348953"/>
                  <a:pt x="7543800" y="4498462"/>
                </a:cubicBezTo>
                <a:cubicBezTo>
                  <a:pt x="7590427" y="4647971"/>
                  <a:pt x="7486253" y="4837042"/>
                  <a:pt x="7543800" y="5170646"/>
                </a:cubicBezTo>
                <a:cubicBezTo>
                  <a:pt x="7397593" y="5187410"/>
                  <a:pt x="7251801" y="5129511"/>
                  <a:pt x="6963508" y="5170646"/>
                </a:cubicBezTo>
                <a:cubicBezTo>
                  <a:pt x="6675215" y="5211781"/>
                  <a:pt x="6425309" y="5145581"/>
                  <a:pt x="6232339" y="5170646"/>
                </a:cubicBezTo>
                <a:cubicBezTo>
                  <a:pt x="6039369" y="5195711"/>
                  <a:pt x="5900860" y="5152463"/>
                  <a:pt x="5652047" y="5170646"/>
                </a:cubicBezTo>
                <a:cubicBezTo>
                  <a:pt x="5403234" y="5188829"/>
                  <a:pt x="5213376" y="5110897"/>
                  <a:pt x="4920879" y="5170646"/>
                </a:cubicBezTo>
                <a:cubicBezTo>
                  <a:pt x="4628382" y="5230395"/>
                  <a:pt x="4489616" y="5161781"/>
                  <a:pt x="4340586" y="5170646"/>
                </a:cubicBezTo>
                <a:cubicBezTo>
                  <a:pt x="4191556" y="5179511"/>
                  <a:pt x="3994985" y="5140071"/>
                  <a:pt x="3684856" y="5170646"/>
                </a:cubicBezTo>
                <a:cubicBezTo>
                  <a:pt x="3374727" y="5201221"/>
                  <a:pt x="3416839" y="5156980"/>
                  <a:pt x="3330878" y="5170646"/>
                </a:cubicBezTo>
                <a:cubicBezTo>
                  <a:pt x="3244917" y="5184312"/>
                  <a:pt x="2945904" y="5160169"/>
                  <a:pt x="2599710" y="5170646"/>
                </a:cubicBezTo>
                <a:cubicBezTo>
                  <a:pt x="2253516" y="5181123"/>
                  <a:pt x="2293490" y="5120522"/>
                  <a:pt x="2094855" y="5170646"/>
                </a:cubicBezTo>
                <a:cubicBezTo>
                  <a:pt x="1896220" y="5220770"/>
                  <a:pt x="1700525" y="5098075"/>
                  <a:pt x="1439125" y="5170646"/>
                </a:cubicBezTo>
                <a:cubicBezTo>
                  <a:pt x="1177725" y="5243217"/>
                  <a:pt x="1247053" y="5136530"/>
                  <a:pt x="1085147" y="5170646"/>
                </a:cubicBezTo>
                <a:cubicBezTo>
                  <a:pt x="923241" y="5204762"/>
                  <a:pt x="292619" y="5126671"/>
                  <a:pt x="0" y="5170646"/>
                </a:cubicBezTo>
                <a:cubicBezTo>
                  <a:pt x="-5089" y="5032342"/>
                  <a:pt x="51040" y="4849814"/>
                  <a:pt x="0" y="4647836"/>
                </a:cubicBezTo>
                <a:cubicBezTo>
                  <a:pt x="-51040" y="4445858"/>
                  <a:pt x="36138" y="4406069"/>
                  <a:pt x="0" y="4176733"/>
                </a:cubicBezTo>
                <a:cubicBezTo>
                  <a:pt x="-36138" y="3947397"/>
                  <a:pt x="14487" y="3958320"/>
                  <a:pt x="0" y="3757336"/>
                </a:cubicBezTo>
                <a:cubicBezTo>
                  <a:pt x="-14487" y="3556352"/>
                  <a:pt x="49797" y="3236415"/>
                  <a:pt x="0" y="3079407"/>
                </a:cubicBezTo>
                <a:cubicBezTo>
                  <a:pt x="-49797" y="2922399"/>
                  <a:pt x="13666" y="2812407"/>
                  <a:pt x="0" y="2660010"/>
                </a:cubicBezTo>
                <a:cubicBezTo>
                  <a:pt x="-13666" y="2507613"/>
                  <a:pt x="4949" y="2209713"/>
                  <a:pt x="0" y="2085494"/>
                </a:cubicBezTo>
                <a:cubicBezTo>
                  <a:pt x="-4949" y="1961275"/>
                  <a:pt x="27548" y="1763935"/>
                  <a:pt x="0" y="1666097"/>
                </a:cubicBezTo>
                <a:cubicBezTo>
                  <a:pt x="-27548" y="1568259"/>
                  <a:pt x="19699" y="1251855"/>
                  <a:pt x="0" y="1039874"/>
                </a:cubicBezTo>
                <a:cubicBezTo>
                  <a:pt x="-19699" y="827893"/>
                  <a:pt x="62268" y="224826"/>
                  <a:pt x="0" y="0"/>
                </a:cubicBezTo>
                <a:close/>
              </a:path>
              <a:path w="7543800" h="5170646" stroke="0" extrusionOk="0">
                <a:moveTo>
                  <a:pt x="0" y="0"/>
                </a:moveTo>
                <a:cubicBezTo>
                  <a:pt x="145202" y="-9732"/>
                  <a:pt x="278257" y="32737"/>
                  <a:pt x="504854" y="0"/>
                </a:cubicBezTo>
                <a:cubicBezTo>
                  <a:pt x="731451" y="-32737"/>
                  <a:pt x="730934" y="10732"/>
                  <a:pt x="858833" y="0"/>
                </a:cubicBezTo>
                <a:cubicBezTo>
                  <a:pt x="986732" y="-10732"/>
                  <a:pt x="1305748" y="30410"/>
                  <a:pt x="1590001" y="0"/>
                </a:cubicBezTo>
                <a:cubicBezTo>
                  <a:pt x="1874254" y="-30410"/>
                  <a:pt x="1862630" y="27297"/>
                  <a:pt x="2094855" y="0"/>
                </a:cubicBezTo>
                <a:cubicBezTo>
                  <a:pt x="2327080" y="-27297"/>
                  <a:pt x="2446880" y="31156"/>
                  <a:pt x="2599710" y="0"/>
                </a:cubicBezTo>
                <a:cubicBezTo>
                  <a:pt x="2752540" y="-31156"/>
                  <a:pt x="3134702" y="17012"/>
                  <a:pt x="3330878" y="0"/>
                </a:cubicBezTo>
                <a:cubicBezTo>
                  <a:pt x="3527054" y="-17012"/>
                  <a:pt x="3592878" y="6154"/>
                  <a:pt x="3760294" y="0"/>
                </a:cubicBezTo>
                <a:cubicBezTo>
                  <a:pt x="3927710" y="-6154"/>
                  <a:pt x="4262008" y="76403"/>
                  <a:pt x="4491462" y="0"/>
                </a:cubicBezTo>
                <a:cubicBezTo>
                  <a:pt x="4720916" y="-76403"/>
                  <a:pt x="4950447" y="51166"/>
                  <a:pt x="5222631" y="0"/>
                </a:cubicBezTo>
                <a:cubicBezTo>
                  <a:pt x="5494815" y="-51166"/>
                  <a:pt x="5653414" y="60615"/>
                  <a:pt x="5802923" y="0"/>
                </a:cubicBezTo>
                <a:cubicBezTo>
                  <a:pt x="5952432" y="-60615"/>
                  <a:pt x="6370119" y="64990"/>
                  <a:pt x="6534091" y="0"/>
                </a:cubicBezTo>
                <a:cubicBezTo>
                  <a:pt x="6698063" y="-64990"/>
                  <a:pt x="6895752" y="20444"/>
                  <a:pt x="7038946" y="0"/>
                </a:cubicBezTo>
                <a:cubicBezTo>
                  <a:pt x="7182140" y="-20444"/>
                  <a:pt x="7337334" y="22399"/>
                  <a:pt x="7543800" y="0"/>
                </a:cubicBezTo>
                <a:cubicBezTo>
                  <a:pt x="7591694" y="307274"/>
                  <a:pt x="7506871" y="437544"/>
                  <a:pt x="7543800" y="626223"/>
                </a:cubicBezTo>
                <a:cubicBezTo>
                  <a:pt x="7580729" y="814902"/>
                  <a:pt x="7493916" y="1065047"/>
                  <a:pt x="7543800" y="1200739"/>
                </a:cubicBezTo>
                <a:cubicBezTo>
                  <a:pt x="7593684" y="1336431"/>
                  <a:pt x="7501677" y="1618468"/>
                  <a:pt x="7543800" y="1775255"/>
                </a:cubicBezTo>
                <a:cubicBezTo>
                  <a:pt x="7585923" y="1932042"/>
                  <a:pt x="7498624" y="2265867"/>
                  <a:pt x="7543800" y="2401478"/>
                </a:cubicBezTo>
                <a:cubicBezTo>
                  <a:pt x="7588976" y="2537089"/>
                  <a:pt x="7488664" y="2871601"/>
                  <a:pt x="7543800" y="3027700"/>
                </a:cubicBezTo>
                <a:cubicBezTo>
                  <a:pt x="7598936" y="3183799"/>
                  <a:pt x="7486738" y="3356015"/>
                  <a:pt x="7543800" y="3653923"/>
                </a:cubicBezTo>
                <a:cubicBezTo>
                  <a:pt x="7600862" y="3951831"/>
                  <a:pt x="7521630" y="3894604"/>
                  <a:pt x="7543800" y="4073320"/>
                </a:cubicBezTo>
                <a:cubicBezTo>
                  <a:pt x="7565970" y="4252036"/>
                  <a:pt x="7497483" y="4383238"/>
                  <a:pt x="7543800" y="4544423"/>
                </a:cubicBezTo>
                <a:cubicBezTo>
                  <a:pt x="7590117" y="4705608"/>
                  <a:pt x="7500557" y="4906634"/>
                  <a:pt x="7543800" y="5170646"/>
                </a:cubicBezTo>
                <a:cubicBezTo>
                  <a:pt x="7402919" y="5228556"/>
                  <a:pt x="7246496" y="5128378"/>
                  <a:pt x="7038946" y="5170646"/>
                </a:cubicBezTo>
                <a:cubicBezTo>
                  <a:pt x="6831396" y="5212914"/>
                  <a:pt x="6635343" y="5125432"/>
                  <a:pt x="6458653" y="5170646"/>
                </a:cubicBezTo>
                <a:cubicBezTo>
                  <a:pt x="6281963" y="5215860"/>
                  <a:pt x="6214479" y="5170090"/>
                  <a:pt x="6104675" y="5170646"/>
                </a:cubicBezTo>
                <a:cubicBezTo>
                  <a:pt x="5994871" y="5171202"/>
                  <a:pt x="5857767" y="5133559"/>
                  <a:pt x="5750697" y="5170646"/>
                </a:cubicBezTo>
                <a:cubicBezTo>
                  <a:pt x="5643627" y="5207733"/>
                  <a:pt x="5346930" y="5120377"/>
                  <a:pt x="5170404" y="5170646"/>
                </a:cubicBezTo>
                <a:cubicBezTo>
                  <a:pt x="4993878" y="5220915"/>
                  <a:pt x="4831081" y="5131740"/>
                  <a:pt x="4740988" y="5170646"/>
                </a:cubicBezTo>
                <a:cubicBezTo>
                  <a:pt x="4650895" y="5209552"/>
                  <a:pt x="4365799" y="5143535"/>
                  <a:pt x="4085258" y="5170646"/>
                </a:cubicBezTo>
                <a:cubicBezTo>
                  <a:pt x="3804717" y="5197757"/>
                  <a:pt x="3816661" y="5131383"/>
                  <a:pt x="3655842" y="5170646"/>
                </a:cubicBezTo>
                <a:cubicBezTo>
                  <a:pt x="3495023" y="5209909"/>
                  <a:pt x="3291343" y="5160414"/>
                  <a:pt x="3000111" y="5170646"/>
                </a:cubicBezTo>
                <a:cubicBezTo>
                  <a:pt x="2708879" y="5180878"/>
                  <a:pt x="2819606" y="5146174"/>
                  <a:pt x="2646133" y="5170646"/>
                </a:cubicBezTo>
                <a:cubicBezTo>
                  <a:pt x="2472660" y="5195118"/>
                  <a:pt x="2251492" y="5160027"/>
                  <a:pt x="1990403" y="5170646"/>
                </a:cubicBezTo>
                <a:cubicBezTo>
                  <a:pt x="1729314" y="5181265"/>
                  <a:pt x="1687623" y="5159472"/>
                  <a:pt x="1560986" y="5170646"/>
                </a:cubicBezTo>
                <a:cubicBezTo>
                  <a:pt x="1434349" y="5181820"/>
                  <a:pt x="1371282" y="5146084"/>
                  <a:pt x="1207008" y="5170646"/>
                </a:cubicBezTo>
                <a:cubicBezTo>
                  <a:pt x="1042734" y="5195208"/>
                  <a:pt x="894745" y="5148151"/>
                  <a:pt x="777592" y="5170646"/>
                </a:cubicBezTo>
                <a:cubicBezTo>
                  <a:pt x="660439" y="5193141"/>
                  <a:pt x="388461" y="5100536"/>
                  <a:pt x="0" y="5170646"/>
                </a:cubicBezTo>
                <a:cubicBezTo>
                  <a:pt x="-55272" y="5020146"/>
                  <a:pt x="40204" y="4842745"/>
                  <a:pt x="0" y="4699543"/>
                </a:cubicBezTo>
                <a:cubicBezTo>
                  <a:pt x="-40204" y="4556341"/>
                  <a:pt x="35404" y="4461592"/>
                  <a:pt x="0" y="4280146"/>
                </a:cubicBezTo>
                <a:cubicBezTo>
                  <a:pt x="-35404" y="4098700"/>
                  <a:pt x="19741" y="3976535"/>
                  <a:pt x="0" y="3860749"/>
                </a:cubicBezTo>
                <a:cubicBezTo>
                  <a:pt x="-19741" y="3744963"/>
                  <a:pt x="29906" y="3443245"/>
                  <a:pt x="0" y="3234526"/>
                </a:cubicBezTo>
                <a:cubicBezTo>
                  <a:pt x="-29906" y="3025807"/>
                  <a:pt x="20748" y="2971283"/>
                  <a:pt x="0" y="2815129"/>
                </a:cubicBezTo>
                <a:cubicBezTo>
                  <a:pt x="-20748" y="2658975"/>
                  <a:pt x="2927" y="2447334"/>
                  <a:pt x="0" y="2240613"/>
                </a:cubicBezTo>
                <a:cubicBezTo>
                  <a:pt x="-2927" y="2033892"/>
                  <a:pt x="38314" y="1896957"/>
                  <a:pt x="0" y="1769510"/>
                </a:cubicBezTo>
                <a:cubicBezTo>
                  <a:pt x="-38314" y="1642063"/>
                  <a:pt x="14593" y="1453690"/>
                  <a:pt x="0" y="1194994"/>
                </a:cubicBezTo>
                <a:cubicBezTo>
                  <a:pt x="-14593" y="936298"/>
                  <a:pt x="51648" y="761189"/>
                  <a:pt x="0" y="620478"/>
                </a:cubicBezTo>
                <a:cubicBezTo>
                  <a:pt x="-51648" y="479767"/>
                  <a:pt x="16950" y="178557"/>
                  <a:pt x="0" y="0"/>
                </a:cubicBezTo>
                <a:close/>
              </a:path>
            </a:pathLst>
          </a:custGeom>
          <a:ln w="28575">
            <a:no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lIns="0" tIns="0" rIns="0" bIns="0" rtlCol="0" anchor="t">
            <a:spAutoFit/>
          </a:bodyPr>
          <a:lstStyle/>
          <a:p>
            <a:pPr algn="just">
              <a:buNone/>
            </a:pPr>
            <a:r>
              <a:rPr lang="en-AU" sz="2800" i="0" dirty="0">
                <a:effectLst/>
                <a:latin typeface="Nunito" pitchFamily="2" charset="77"/>
              </a:rPr>
              <a:t>🎓 </a:t>
            </a:r>
            <a:r>
              <a:rPr lang="en-AU" sz="2800" b="1" i="0" dirty="0">
                <a:effectLst/>
                <a:latin typeface="Nunito" pitchFamily="2" charset="77"/>
              </a:rPr>
              <a:t>Education: </a:t>
            </a:r>
            <a:r>
              <a:rPr lang="en-AU" sz="2800" i="0" dirty="0">
                <a:effectLst/>
                <a:latin typeface="Nunito" pitchFamily="2" charset="77"/>
              </a:rPr>
              <a:t>Mining Engineering (ITB) + Master's in Predictive Analytics (Curtin University)</a:t>
            </a:r>
          </a:p>
          <a:p>
            <a:pPr algn="just">
              <a:buNone/>
            </a:pPr>
            <a:endParaRPr lang="en-AU" sz="2800" i="0" dirty="0">
              <a:effectLst/>
              <a:latin typeface="Nunito" pitchFamily="2" charset="77"/>
            </a:endParaRPr>
          </a:p>
          <a:p>
            <a:pPr algn="just">
              <a:buNone/>
            </a:pPr>
            <a:r>
              <a:rPr lang="en-AU" sz="2800" b="1" i="0" dirty="0">
                <a:effectLst/>
                <a:latin typeface="Nunito" pitchFamily="2" charset="77"/>
              </a:rPr>
              <a:t>💼 Experience: </a:t>
            </a:r>
            <a:r>
              <a:rPr lang="en-AU" sz="2800" i="0" dirty="0" err="1">
                <a:effectLst/>
                <a:latin typeface="Nunito" pitchFamily="2" charset="77"/>
              </a:rPr>
              <a:t>AdOps</a:t>
            </a:r>
            <a:r>
              <a:rPr lang="en-AU" sz="2800" i="0" dirty="0">
                <a:effectLst/>
                <a:latin typeface="Nunito" pitchFamily="2" charset="77"/>
              </a:rPr>
              <a:t> Specialist, </a:t>
            </a:r>
            <a:r>
              <a:rPr lang="en-AU" sz="2800" dirty="0">
                <a:latin typeface="Nunito" pitchFamily="2" charset="77"/>
              </a:rPr>
              <a:t>Programmatic Campaign Manager, </a:t>
            </a:r>
            <a:r>
              <a:rPr lang="en-AU" sz="2800" i="0" dirty="0">
                <a:effectLst/>
                <a:latin typeface="Nunito" pitchFamily="2" charset="77"/>
              </a:rPr>
              <a:t>Research Assistant - specialized in data-driven solutions &amp; mining safety</a:t>
            </a:r>
          </a:p>
          <a:p>
            <a:pPr algn="just">
              <a:buNone/>
            </a:pPr>
            <a:endParaRPr lang="en-AU" sz="2800" i="0" dirty="0">
              <a:effectLst/>
              <a:latin typeface="Nunito" pitchFamily="2" charset="77"/>
            </a:endParaRPr>
          </a:p>
          <a:p>
            <a:pPr algn="just"/>
            <a:r>
              <a:rPr lang="en-AU" sz="2800" b="1" i="0" dirty="0">
                <a:effectLst/>
                <a:latin typeface="Nunito" pitchFamily="2" charset="77"/>
              </a:rPr>
              <a:t>🎯 Passion: </a:t>
            </a:r>
            <a:r>
              <a:rPr lang="en-AU" sz="2800" i="0" dirty="0">
                <a:effectLst/>
                <a:latin typeface="Nunito" pitchFamily="2" charset="77"/>
              </a:rPr>
              <a:t>Bridging traditional mining with cutting-edge analytics to enhance operational efficiency &amp; sustainability</a:t>
            </a:r>
          </a:p>
        </p:txBody>
      </p:sp>
      <p:pic>
        <p:nvPicPr>
          <p:cNvPr id="16" name="Picture 15" descr="A person with a beard&#10;&#10;AI-generated content may be incorrect.">
            <a:extLst>
              <a:ext uri="{FF2B5EF4-FFF2-40B4-BE49-F238E27FC236}">
                <a16:creationId xmlns:a16="http://schemas.microsoft.com/office/drawing/2014/main" id="{2A3AD817-D3E5-B840-23C0-55604E85D18E}"/>
              </a:ext>
            </a:extLst>
          </p:cNvPr>
          <p:cNvPicPr>
            <a:picLocks noChangeAspect="1"/>
          </p:cNvPicPr>
          <p:nvPr/>
        </p:nvPicPr>
        <p:blipFill>
          <a:blip r:embed="rId8">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l="9076" t="13060" r="8524" b="29872"/>
          <a:stretch/>
        </p:blipFill>
        <p:spPr>
          <a:xfrm>
            <a:off x="10879857" y="2514713"/>
            <a:ext cx="3992266" cy="4173855"/>
          </a:xfrm>
          <a:prstGeom prst="rect">
            <a:avLst/>
          </a:prstGeom>
        </p:spPr>
      </p:pic>
    </p:spTree>
    <p:extLst>
      <p:ext uri="{BB962C8B-B14F-4D97-AF65-F5344CB8AC3E}">
        <p14:creationId xmlns:p14="http://schemas.microsoft.com/office/powerpoint/2010/main" val="827705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2684967" y="4046939"/>
            <a:ext cx="4835286" cy="1319002"/>
          </a:xfrm>
          <a:prstGeom prst="rect">
            <a:avLst/>
          </a:prstGeom>
        </p:spPr>
        <p:txBody>
          <a:bodyPr lIns="0" tIns="0" rIns="0" bIns="0" rtlCol="0" anchor="t">
            <a:spAutoFit/>
          </a:bodyPr>
          <a:lstStyle/>
          <a:p>
            <a:pPr marL="0" lvl="0" indent="0" algn="l">
              <a:lnSpc>
                <a:spcPts val="3461"/>
              </a:lnSpc>
              <a:spcBef>
                <a:spcPct val="0"/>
              </a:spcBef>
            </a:pPr>
            <a:r>
              <a:rPr lang="en-US" sz="2884">
                <a:solidFill>
                  <a:srgbClr val="F9F5E3"/>
                </a:solidFill>
                <a:latin typeface="Body Grotesque Large"/>
                <a:ea typeface="Body Grotesque Large"/>
                <a:cs typeface="Body Grotesque Large"/>
                <a:sym typeface="Body Grotesque Large"/>
              </a:rPr>
              <a:t>Multiply the numerators, followed by the denominators. </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66016"/>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9" name="Group 29"/>
          <p:cNvGrpSpPr/>
          <p:nvPr/>
        </p:nvGrpSpPr>
        <p:grpSpPr>
          <a:xfrm>
            <a:off x="11998445" y="6918467"/>
            <a:ext cx="703326" cy="1590720"/>
            <a:chOff x="0" y="0"/>
            <a:chExt cx="937768" cy="2120960"/>
          </a:xfrm>
        </p:grpSpPr>
        <p:sp>
          <p:nvSpPr>
            <p:cNvPr id="30" name="TextBox 30"/>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1" name="TextBox 31"/>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2" name="AutoShape 32"/>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3" name="Group 33"/>
          <p:cNvGrpSpPr/>
          <p:nvPr/>
        </p:nvGrpSpPr>
        <p:grpSpPr>
          <a:xfrm>
            <a:off x="13386221" y="6918467"/>
            <a:ext cx="703326" cy="1590720"/>
            <a:chOff x="0" y="0"/>
            <a:chExt cx="937768" cy="2120960"/>
          </a:xfrm>
        </p:grpSpPr>
        <p:sp>
          <p:nvSpPr>
            <p:cNvPr id="34" name="TextBox 34"/>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5" name="TextBox 35"/>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6" name="AutoShape 36"/>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7" name="Group 37"/>
          <p:cNvGrpSpPr/>
          <p:nvPr/>
        </p:nvGrpSpPr>
        <p:grpSpPr>
          <a:xfrm>
            <a:off x="14770363" y="6918467"/>
            <a:ext cx="703326" cy="1590720"/>
            <a:chOff x="0" y="0"/>
            <a:chExt cx="937768" cy="2120960"/>
          </a:xfrm>
        </p:grpSpPr>
        <p:sp>
          <p:nvSpPr>
            <p:cNvPr id="38" name="TextBox 38"/>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9" name="TextBox 39"/>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0" name="AutoShape 40"/>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1" name="TextBox 41"/>
          <p:cNvSpPr txBox="1"/>
          <p:nvPr/>
        </p:nvSpPr>
        <p:spPr>
          <a:xfrm>
            <a:off x="12822056" y="7309015"/>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14222897" y="7309015"/>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3" name="AutoShape 43"/>
          <p:cNvSpPr/>
          <p:nvPr/>
        </p:nvSpPr>
        <p:spPr>
          <a:xfrm>
            <a:off x="12350054" y="6878725"/>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44" name="AutoShape 44"/>
          <p:cNvSpPr/>
          <p:nvPr/>
        </p:nvSpPr>
        <p:spPr>
          <a:xfrm>
            <a:off x="12350108" y="8509188"/>
            <a:ext cx="1387776" cy="0"/>
          </a:xfrm>
          <a:prstGeom prst="line">
            <a:avLst/>
          </a:prstGeom>
          <a:ln w="66675" cap="flat">
            <a:solidFill>
              <a:srgbClr val="C55039"/>
            </a:solidFill>
            <a:prstDash val="solid"/>
            <a:headEnd type="none" w="sm" len="sm"/>
            <a:tailEnd type="none" w="sm" len="sm"/>
          </a:ln>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3</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2684967" y="4266773"/>
            <a:ext cx="4835286" cy="879334"/>
          </a:xfrm>
          <a:prstGeom prst="rect">
            <a:avLst/>
          </a:prstGeom>
        </p:spPr>
        <p:txBody>
          <a:bodyPr lIns="0" tIns="0" rIns="0" bIns="0" rtlCol="0" anchor="t">
            <a:spAutoFit/>
          </a:bodyPr>
          <a:lstStyle/>
          <a:p>
            <a:pPr marL="0" lvl="0" indent="0" algn="l">
              <a:lnSpc>
                <a:spcPts val="3461"/>
              </a:lnSpc>
              <a:spcBef>
                <a:spcPct val="0"/>
              </a:spcBef>
            </a:pPr>
            <a:r>
              <a:rPr lang="en-US" sz="2884">
                <a:solidFill>
                  <a:srgbClr val="F9F5E3"/>
                </a:solidFill>
                <a:latin typeface="Body Grotesque Large"/>
                <a:ea typeface="Body Grotesque Large"/>
                <a:cs typeface="Body Grotesque Large"/>
                <a:sym typeface="Body Grotesque Large"/>
              </a:rPr>
              <a:t>Simplify the final answer, if needed.</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78830"/>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9" name="Group 29"/>
          <p:cNvGrpSpPr/>
          <p:nvPr/>
        </p:nvGrpSpPr>
        <p:grpSpPr>
          <a:xfrm>
            <a:off x="15220231" y="6516668"/>
            <a:ext cx="1508699" cy="2419948"/>
            <a:chOff x="0" y="0"/>
            <a:chExt cx="429001" cy="688116"/>
          </a:xfrm>
        </p:grpSpPr>
        <p:sp>
          <p:nvSpPr>
            <p:cNvPr id="30" name="Freeform 30"/>
            <p:cNvSpPr/>
            <p:nvPr/>
          </p:nvSpPr>
          <p:spPr>
            <a:xfrm>
              <a:off x="0" y="0"/>
              <a:ext cx="429001" cy="688116"/>
            </a:xfrm>
            <a:custGeom>
              <a:avLst/>
              <a:gdLst/>
              <a:ahLst/>
              <a:cxnLst/>
              <a:rect l="l" t="t" r="r" b="b"/>
              <a:pathLst>
                <a:path w="429001" h="688116">
                  <a:moveTo>
                    <a:pt x="102630" y="0"/>
                  </a:moveTo>
                  <a:lnTo>
                    <a:pt x="326370" y="0"/>
                  </a:lnTo>
                  <a:cubicBezTo>
                    <a:pt x="353590" y="0"/>
                    <a:pt x="379694" y="10813"/>
                    <a:pt x="398941" y="30060"/>
                  </a:cubicBezTo>
                  <a:cubicBezTo>
                    <a:pt x="418188" y="49307"/>
                    <a:pt x="429001" y="75411"/>
                    <a:pt x="429001" y="102630"/>
                  </a:cubicBezTo>
                  <a:lnTo>
                    <a:pt x="429001" y="585486"/>
                  </a:lnTo>
                  <a:cubicBezTo>
                    <a:pt x="429001" y="642167"/>
                    <a:pt x="383052" y="688116"/>
                    <a:pt x="326370" y="688116"/>
                  </a:cubicBezTo>
                  <a:lnTo>
                    <a:pt x="102630" y="688116"/>
                  </a:lnTo>
                  <a:cubicBezTo>
                    <a:pt x="45949" y="688116"/>
                    <a:pt x="0" y="642167"/>
                    <a:pt x="0" y="585486"/>
                  </a:cubicBezTo>
                  <a:lnTo>
                    <a:pt x="0" y="102630"/>
                  </a:lnTo>
                  <a:cubicBezTo>
                    <a:pt x="0" y="75411"/>
                    <a:pt x="10813" y="49307"/>
                    <a:pt x="30060" y="30060"/>
                  </a:cubicBezTo>
                  <a:cubicBezTo>
                    <a:pt x="49307" y="10813"/>
                    <a:pt x="75411" y="0"/>
                    <a:pt x="102630" y="0"/>
                  </a:cubicBezTo>
                  <a:close/>
                </a:path>
              </a:pathLst>
            </a:custGeom>
            <a:solidFill>
              <a:srgbClr val="FCE45D"/>
            </a:solidFill>
            <a:ln w="38100" cap="sq">
              <a:solidFill>
                <a:srgbClr val="171717"/>
              </a:solidFill>
              <a:prstDash val="solid"/>
              <a:miter/>
            </a:ln>
          </p:spPr>
          <p:txBody>
            <a:bodyPr/>
            <a:lstStyle/>
            <a:p>
              <a:endParaRPr lang="en-US"/>
            </a:p>
          </p:txBody>
        </p:sp>
        <p:sp>
          <p:nvSpPr>
            <p:cNvPr id="31" name="TextBox 31"/>
            <p:cNvSpPr txBox="1"/>
            <p:nvPr/>
          </p:nvSpPr>
          <p:spPr>
            <a:xfrm>
              <a:off x="0" y="-9525"/>
              <a:ext cx="429001" cy="697641"/>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32" name="TextBox 32"/>
          <p:cNvSpPr txBox="1"/>
          <p:nvPr/>
        </p:nvSpPr>
        <p:spPr>
          <a:xfrm>
            <a:off x="10790829"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3" name="TextBox 33"/>
          <p:cNvSpPr txBox="1"/>
          <p:nvPr/>
        </p:nvSpPr>
        <p:spPr>
          <a:xfrm>
            <a:off x="10790829"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4" name="AutoShape 34"/>
          <p:cNvSpPr/>
          <p:nvPr/>
        </p:nvSpPr>
        <p:spPr>
          <a:xfrm flipV="1">
            <a:off x="10821025"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5" name="TextBox 35"/>
          <p:cNvSpPr txBox="1"/>
          <p:nvPr/>
        </p:nvSpPr>
        <p:spPr>
          <a:xfrm>
            <a:off x="12178606"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6" name="TextBox 36"/>
          <p:cNvSpPr txBox="1"/>
          <p:nvPr/>
        </p:nvSpPr>
        <p:spPr>
          <a:xfrm>
            <a:off x="12178606"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7" name="AutoShape 37"/>
          <p:cNvSpPr/>
          <p:nvPr/>
        </p:nvSpPr>
        <p:spPr>
          <a:xfrm flipV="1">
            <a:off x="12208801"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8" name="TextBox 38"/>
          <p:cNvSpPr txBox="1"/>
          <p:nvPr/>
        </p:nvSpPr>
        <p:spPr>
          <a:xfrm>
            <a:off x="13562748"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9" name="TextBox 39"/>
          <p:cNvSpPr txBox="1"/>
          <p:nvPr/>
        </p:nvSpPr>
        <p:spPr>
          <a:xfrm>
            <a:off x="13562748"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0" name="AutoShape 40"/>
          <p:cNvSpPr/>
          <p:nvPr/>
        </p:nvSpPr>
        <p:spPr>
          <a:xfrm flipV="1">
            <a:off x="13592943"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41" name="TextBox 41"/>
          <p:cNvSpPr txBox="1"/>
          <p:nvPr/>
        </p:nvSpPr>
        <p:spPr>
          <a:xfrm>
            <a:off x="11640664" y="731384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13024807" y="7304319"/>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3" name="AutoShape 43"/>
          <p:cNvSpPr/>
          <p:nvPr/>
        </p:nvSpPr>
        <p:spPr>
          <a:xfrm flipH="1">
            <a:off x="14554170" y="7688542"/>
            <a:ext cx="431567" cy="0"/>
          </a:xfrm>
          <a:prstGeom prst="line">
            <a:avLst/>
          </a:prstGeom>
          <a:ln w="76200" cap="rnd">
            <a:solidFill>
              <a:srgbClr val="171717"/>
            </a:solidFill>
            <a:prstDash val="solid"/>
            <a:headEnd type="triangle" w="lg" len="med"/>
            <a:tailEnd type="none" w="sm" len="sm"/>
          </a:ln>
        </p:spPr>
        <p:txBody>
          <a:bodyPr/>
          <a:lstStyle/>
          <a:p>
            <a:endParaRPr lang="en-US"/>
          </a:p>
        </p:txBody>
      </p:sp>
      <p:sp>
        <p:nvSpPr>
          <p:cNvPr id="44" name="TextBox 44"/>
          <p:cNvSpPr txBox="1"/>
          <p:nvPr/>
        </p:nvSpPr>
        <p:spPr>
          <a:xfrm>
            <a:off x="15330222" y="7306494"/>
            <a:ext cx="480187"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5" name="AutoShape 45"/>
          <p:cNvSpPr/>
          <p:nvPr/>
        </p:nvSpPr>
        <p:spPr>
          <a:xfrm flipV="1">
            <a:off x="15850558" y="7701781"/>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46" name="TextBox 46"/>
          <p:cNvSpPr txBox="1"/>
          <p:nvPr/>
        </p:nvSpPr>
        <p:spPr>
          <a:xfrm>
            <a:off x="15820362"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7" name="TextBox 47"/>
          <p:cNvSpPr txBox="1"/>
          <p:nvPr/>
        </p:nvSpPr>
        <p:spPr>
          <a:xfrm>
            <a:off x="15820362" y="7742101"/>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19195" y="5963309"/>
            <a:ext cx="6041001" cy="2143379"/>
            <a:chOff x="0" y="0"/>
            <a:chExt cx="1717768" cy="609473"/>
          </a:xfrm>
        </p:grpSpPr>
        <p:sp>
          <p:nvSpPr>
            <p:cNvPr id="5" name="Freeform 5"/>
            <p:cNvSpPr/>
            <p:nvPr/>
          </p:nvSpPr>
          <p:spPr>
            <a:xfrm>
              <a:off x="0" y="0"/>
              <a:ext cx="1717768" cy="609473"/>
            </a:xfrm>
            <a:custGeom>
              <a:avLst/>
              <a:gdLst/>
              <a:ahLst/>
              <a:cxnLst/>
              <a:rect l="l" t="t" r="r" b="b"/>
              <a:pathLst>
                <a:path w="1717768" h="609473">
                  <a:moveTo>
                    <a:pt x="25631" y="0"/>
                  </a:moveTo>
                  <a:lnTo>
                    <a:pt x="1692137" y="0"/>
                  </a:lnTo>
                  <a:cubicBezTo>
                    <a:pt x="1698935" y="0"/>
                    <a:pt x="1705454" y="2700"/>
                    <a:pt x="1710261" y="7507"/>
                  </a:cubicBezTo>
                  <a:cubicBezTo>
                    <a:pt x="1715068" y="12314"/>
                    <a:pt x="1717768" y="18833"/>
                    <a:pt x="1717768" y="25631"/>
                  </a:cubicBezTo>
                  <a:lnTo>
                    <a:pt x="1717768" y="583842"/>
                  </a:lnTo>
                  <a:cubicBezTo>
                    <a:pt x="1717768" y="590640"/>
                    <a:pt x="1715068" y="597159"/>
                    <a:pt x="1710261" y="601966"/>
                  </a:cubicBezTo>
                  <a:cubicBezTo>
                    <a:pt x="1705454" y="606773"/>
                    <a:pt x="1698935" y="609473"/>
                    <a:pt x="1692137" y="609473"/>
                  </a:cubicBezTo>
                  <a:lnTo>
                    <a:pt x="25631" y="609473"/>
                  </a:lnTo>
                  <a:cubicBezTo>
                    <a:pt x="18833" y="609473"/>
                    <a:pt x="12314" y="606773"/>
                    <a:pt x="7507" y="601966"/>
                  </a:cubicBezTo>
                  <a:cubicBezTo>
                    <a:pt x="2700" y="597159"/>
                    <a:pt x="0" y="590640"/>
                    <a:pt x="0" y="583842"/>
                  </a:cubicBezTo>
                  <a:lnTo>
                    <a:pt x="0" y="25631"/>
                  </a:lnTo>
                  <a:cubicBezTo>
                    <a:pt x="0" y="18833"/>
                    <a:pt x="2700" y="12314"/>
                    <a:pt x="7507" y="7507"/>
                  </a:cubicBezTo>
                  <a:cubicBezTo>
                    <a:pt x="12314" y="2700"/>
                    <a:pt x="18833" y="0"/>
                    <a:pt x="25631" y="0"/>
                  </a:cubicBezTo>
                  <a:close/>
                </a:path>
              </a:pathLst>
            </a:custGeom>
            <a:solidFill>
              <a:srgbClr val="FCE45D"/>
            </a:solidFill>
            <a:ln w="38100" cap="sq">
              <a:solidFill>
                <a:srgbClr val="171717"/>
              </a:solidFill>
              <a:prstDash val="solid"/>
              <a:miter/>
            </a:ln>
          </p:spPr>
          <p:txBody>
            <a:bodyPr/>
            <a:lstStyle/>
            <a:p>
              <a:endParaRPr lang="en-US"/>
            </a:p>
          </p:txBody>
        </p:sp>
        <p:sp>
          <p:nvSpPr>
            <p:cNvPr id="6" name="TextBox 6"/>
            <p:cNvSpPr txBox="1"/>
            <p:nvPr/>
          </p:nvSpPr>
          <p:spPr>
            <a:xfrm>
              <a:off x="0" y="-9525"/>
              <a:ext cx="1717768" cy="618998"/>
            </a:xfrm>
            <a:prstGeom prst="rect">
              <a:avLst/>
            </a:prstGeom>
          </p:spPr>
          <p:txBody>
            <a:bodyPr lIns="190500" tIns="190500" rIns="190500" bIns="190500" rtlCol="0" anchor="ctr"/>
            <a:lstStyle/>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Find how much of the pickled apple did Lin use in the salad?</a:t>
              </a:r>
            </a:p>
          </p:txBody>
        </p:sp>
      </p:grpSp>
      <p:sp>
        <p:nvSpPr>
          <p:cNvPr id="7" name="Freeform 7"/>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9905775" y="2514714"/>
            <a:ext cx="5883184" cy="4173855"/>
            <a:chOff x="0" y="0"/>
            <a:chExt cx="1549481" cy="1099287"/>
          </a:xfrm>
        </p:grpSpPr>
        <p:sp>
          <p:nvSpPr>
            <p:cNvPr id="9" name="Freeform 9"/>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1" name="TextBox 11"/>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2" name="TextBox 12"/>
          <p:cNvSpPr txBox="1"/>
          <p:nvPr/>
        </p:nvSpPr>
        <p:spPr>
          <a:xfrm>
            <a:off x="1619195" y="3530378"/>
            <a:ext cx="5549878" cy="15811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Lin has 3 1/2 bottles of pickled apples at home. She uses 1/4 of it in a salad.</a:t>
            </a:r>
          </a:p>
        </p:txBody>
      </p:sp>
      <p:grpSp>
        <p:nvGrpSpPr>
          <p:cNvPr id="13" name="Group 13"/>
          <p:cNvGrpSpPr/>
          <p:nvPr/>
        </p:nvGrpSpPr>
        <p:grpSpPr>
          <a:xfrm>
            <a:off x="10646615" y="1517171"/>
            <a:ext cx="4401505" cy="5633926"/>
            <a:chOff x="0" y="0"/>
            <a:chExt cx="5868673" cy="7511902"/>
          </a:xfrm>
        </p:grpSpPr>
        <p:sp>
          <p:nvSpPr>
            <p:cNvPr id="14" name="Freeform 14"/>
            <p:cNvSpPr/>
            <p:nvPr/>
          </p:nvSpPr>
          <p:spPr>
            <a:xfrm>
              <a:off x="0" y="0"/>
              <a:ext cx="5868673" cy="7511902"/>
            </a:xfrm>
            <a:custGeom>
              <a:avLst/>
              <a:gdLst/>
              <a:ahLst/>
              <a:cxnLst/>
              <a:rect l="l" t="t" r="r" b="b"/>
              <a:pathLst>
                <a:path w="5868673" h="7511902">
                  <a:moveTo>
                    <a:pt x="0" y="0"/>
                  </a:moveTo>
                  <a:lnTo>
                    <a:pt x="5868673" y="0"/>
                  </a:lnTo>
                  <a:lnTo>
                    <a:pt x="5868673" y="7511902"/>
                  </a:lnTo>
                  <a:lnTo>
                    <a:pt x="0" y="751190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nvGrpSpPr>
            <p:cNvPr id="15" name="Group 15"/>
            <p:cNvGrpSpPr/>
            <p:nvPr/>
          </p:nvGrpSpPr>
          <p:grpSpPr>
            <a:xfrm>
              <a:off x="1049270" y="2489134"/>
              <a:ext cx="4049534" cy="3136167"/>
              <a:chOff x="0" y="0"/>
              <a:chExt cx="863619" cy="668831"/>
            </a:xfrm>
          </p:grpSpPr>
          <p:sp>
            <p:nvSpPr>
              <p:cNvPr id="16" name="Freeform 16"/>
              <p:cNvSpPr/>
              <p:nvPr/>
            </p:nvSpPr>
            <p:spPr>
              <a:xfrm>
                <a:off x="0" y="0"/>
                <a:ext cx="863619" cy="668831"/>
              </a:xfrm>
              <a:custGeom>
                <a:avLst/>
                <a:gdLst/>
                <a:ahLst/>
                <a:cxnLst/>
                <a:rect l="l" t="t" r="r" b="b"/>
                <a:pathLst>
                  <a:path w="863619" h="668831">
                    <a:moveTo>
                      <a:pt x="50981" y="0"/>
                    </a:moveTo>
                    <a:lnTo>
                      <a:pt x="812637" y="0"/>
                    </a:lnTo>
                    <a:cubicBezTo>
                      <a:pt x="840793" y="0"/>
                      <a:pt x="863619" y="22825"/>
                      <a:pt x="863619" y="50981"/>
                    </a:cubicBezTo>
                    <a:lnTo>
                      <a:pt x="863619" y="617849"/>
                    </a:lnTo>
                    <a:cubicBezTo>
                      <a:pt x="863619" y="631370"/>
                      <a:pt x="858247" y="644338"/>
                      <a:pt x="848686" y="653899"/>
                    </a:cubicBezTo>
                    <a:cubicBezTo>
                      <a:pt x="839126" y="663459"/>
                      <a:pt x="826158" y="668831"/>
                      <a:pt x="812637" y="668831"/>
                    </a:cubicBezTo>
                    <a:lnTo>
                      <a:pt x="50981" y="668831"/>
                    </a:lnTo>
                    <a:cubicBezTo>
                      <a:pt x="37460" y="668831"/>
                      <a:pt x="24493" y="663459"/>
                      <a:pt x="14932" y="653899"/>
                    </a:cubicBezTo>
                    <a:cubicBezTo>
                      <a:pt x="5371" y="644338"/>
                      <a:pt x="0" y="631370"/>
                      <a:pt x="0" y="617849"/>
                    </a:cubicBezTo>
                    <a:lnTo>
                      <a:pt x="0" y="50981"/>
                    </a:lnTo>
                    <a:cubicBezTo>
                      <a:pt x="0" y="37460"/>
                      <a:pt x="5371" y="24493"/>
                      <a:pt x="14932" y="14932"/>
                    </a:cubicBezTo>
                    <a:cubicBezTo>
                      <a:pt x="24493" y="5371"/>
                      <a:pt x="37460" y="0"/>
                      <a:pt x="50981" y="0"/>
                    </a:cubicBezTo>
                    <a:close/>
                  </a:path>
                </a:pathLst>
              </a:custGeom>
              <a:solidFill>
                <a:srgbClr val="619EA9"/>
              </a:solidFill>
              <a:ln w="38100" cap="sq">
                <a:solidFill>
                  <a:srgbClr val="171717"/>
                </a:solidFill>
                <a:prstDash val="solid"/>
                <a:miter/>
              </a:ln>
            </p:spPr>
            <p:txBody>
              <a:bodyPr/>
              <a:lstStyle/>
              <a:p>
                <a:endParaRPr lang="en-US"/>
              </a:p>
            </p:txBody>
          </p:sp>
          <p:sp>
            <p:nvSpPr>
              <p:cNvPr id="17" name="TextBox 17"/>
              <p:cNvSpPr txBox="1"/>
              <p:nvPr/>
            </p:nvSpPr>
            <p:spPr>
              <a:xfrm>
                <a:off x="0" y="9525"/>
                <a:ext cx="863619" cy="659306"/>
              </a:xfrm>
              <a:prstGeom prst="rect">
                <a:avLst/>
              </a:prstGeom>
            </p:spPr>
            <p:txBody>
              <a:bodyPr lIns="190500" tIns="190500" rIns="190500" bIns="190500" rtlCol="0" anchor="ctr"/>
              <a:lstStyle/>
              <a:p>
                <a:pPr marL="0" lvl="0" indent="0" algn="ctr">
                  <a:lnSpc>
                    <a:spcPts val="2645"/>
                  </a:lnSpc>
                </a:pPr>
                <a:endParaRPr/>
              </a:p>
            </p:txBody>
          </p:sp>
        </p:grpSp>
        <p:grpSp>
          <p:nvGrpSpPr>
            <p:cNvPr id="18" name="Group 18"/>
            <p:cNvGrpSpPr/>
            <p:nvPr/>
          </p:nvGrpSpPr>
          <p:grpSpPr>
            <a:xfrm>
              <a:off x="1217713" y="2681401"/>
              <a:ext cx="3685541" cy="2726454"/>
              <a:chOff x="0" y="0"/>
              <a:chExt cx="785992" cy="581454"/>
            </a:xfrm>
          </p:grpSpPr>
          <p:sp>
            <p:nvSpPr>
              <p:cNvPr id="19" name="Freeform 19"/>
              <p:cNvSpPr/>
              <p:nvPr/>
            </p:nvSpPr>
            <p:spPr>
              <a:xfrm>
                <a:off x="0" y="0"/>
                <a:ext cx="785992" cy="581454"/>
              </a:xfrm>
              <a:custGeom>
                <a:avLst/>
                <a:gdLst/>
                <a:ahLst/>
                <a:cxnLst/>
                <a:rect l="l" t="t" r="r" b="b"/>
                <a:pathLst>
                  <a:path w="785992" h="581454">
                    <a:moveTo>
                      <a:pt x="56017" y="0"/>
                    </a:moveTo>
                    <a:lnTo>
                      <a:pt x="729976" y="0"/>
                    </a:lnTo>
                    <a:cubicBezTo>
                      <a:pt x="760913" y="0"/>
                      <a:pt x="785992" y="25079"/>
                      <a:pt x="785992" y="56017"/>
                    </a:cubicBezTo>
                    <a:lnTo>
                      <a:pt x="785992" y="525437"/>
                    </a:lnTo>
                    <a:cubicBezTo>
                      <a:pt x="785992" y="540294"/>
                      <a:pt x="780090" y="554542"/>
                      <a:pt x="769585" y="565047"/>
                    </a:cubicBezTo>
                    <a:cubicBezTo>
                      <a:pt x="759080" y="575552"/>
                      <a:pt x="744832" y="581454"/>
                      <a:pt x="729976" y="581454"/>
                    </a:cubicBezTo>
                    <a:lnTo>
                      <a:pt x="56017" y="581454"/>
                    </a:lnTo>
                    <a:cubicBezTo>
                      <a:pt x="41160" y="581454"/>
                      <a:pt x="26912" y="575552"/>
                      <a:pt x="16407" y="565047"/>
                    </a:cubicBezTo>
                    <a:cubicBezTo>
                      <a:pt x="5902" y="554542"/>
                      <a:pt x="0" y="540294"/>
                      <a:pt x="0" y="525437"/>
                    </a:cubicBezTo>
                    <a:lnTo>
                      <a:pt x="0" y="56017"/>
                    </a:lnTo>
                    <a:cubicBezTo>
                      <a:pt x="0" y="25079"/>
                      <a:pt x="25079" y="0"/>
                      <a:pt x="56017" y="0"/>
                    </a:cubicBezTo>
                    <a:close/>
                  </a:path>
                </a:pathLst>
              </a:custGeom>
              <a:solidFill>
                <a:srgbClr val="FCE45D"/>
              </a:solidFill>
              <a:ln w="38100" cap="sq">
                <a:solidFill>
                  <a:srgbClr val="171717"/>
                </a:solidFill>
                <a:prstDash val="solid"/>
                <a:miter/>
              </a:ln>
            </p:spPr>
            <p:txBody>
              <a:bodyPr/>
              <a:lstStyle/>
              <a:p>
                <a:endParaRPr lang="en-US"/>
              </a:p>
            </p:txBody>
          </p:sp>
          <p:sp>
            <p:nvSpPr>
              <p:cNvPr id="20" name="TextBox 20"/>
              <p:cNvSpPr txBox="1"/>
              <p:nvPr/>
            </p:nvSpPr>
            <p:spPr>
              <a:xfrm>
                <a:off x="0" y="-9525"/>
                <a:ext cx="785992" cy="590979"/>
              </a:xfrm>
              <a:prstGeom prst="rect">
                <a:avLst/>
              </a:prstGeom>
            </p:spPr>
            <p:txBody>
              <a:bodyPr lIns="190500" tIns="190500" rIns="190500" bIns="190500" rtlCol="0" anchor="ctr"/>
              <a:lstStyle/>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Pickled</a:t>
                </a:r>
              </a:p>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Apples</a:t>
                </a: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
        <p:nvSpPr>
          <p:cNvPr id="6" name="Freeform 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589755" y="9081430"/>
            <a:ext cx="3665947" cy="1713830"/>
          </a:xfrm>
          <a:custGeom>
            <a:avLst/>
            <a:gdLst/>
            <a:ahLst/>
            <a:cxnLst/>
            <a:rect l="l" t="t" r="r" b="b"/>
            <a:pathLst>
              <a:path w="3665947" h="1713830">
                <a:moveTo>
                  <a:pt x="0" y="0"/>
                </a:moveTo>
                <a:lnTo>
                  <a:pt x="3665947" y="0"/>
                </a:lnTo>
                <a:lnTo>
                  <a:pt x="3665947" y="1713831"/>
                </a:lnTo>
                <a:lnTo>
                  <a:pt x="0" y="17138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885916" y="5310656"/>
            <a:ext cx="6041001" cy="2143379"/>
            <a:chOff x="0" y="0"/>
            <a:chExt cx="1717768" cy="609473"/>
          </a:xfrm>
        </p:grpSpPr>
        <p:sp>
          <p:nvSpPr>
            <p:cNvPr id="11" name="Freeform 11"/>
            <p:cNvSpPr/>
            <p:nvPr/>
          </p:nvSpPr>
          <p:spPr>
            <a:xfrm>
              <a:off x="0" y="0"/>
              <a:ext cx="1717768" cy="609473"/>
            </a:xfrm>
            <a:custGeom>
              <a:avLst/>
              <a:gdLst/>
              <a:ahLst/>
              <a:cxnLst/>
              <a:rect l="l" t="t" r="r" b="b"/>
              <a:pathLst>
                <a:path w="1717768" h="609473">
                  <a:moveTo>
                    <a:pt x="25631" y="0"/>
                  </a:moveTo>
                  <a:lnTo>
                    <a:pt x="1692137" y="0"/>
                  </a:lnTo>
                  <a:cubicBezTo>
                    <a:pt x="1698935" y="0"/>
                    <a:pt x="1705454" y="2700"/>
                    <a:pt x="1710261" y="7507"/>
                  </a:cubicBezTo>
                  <a:cubicBezTo>
                    <a:pt x="1715068" y="12314"/>
                    <a:pt x="1717768" y="18833"/>
                    <a:pt x="1717768" y="25631"/>
                  </a:cubicBezTo>
                  <a:lnTo>
                    <a:pt x="1717768" y="583842"/>
                  </a:lnTo>
                  <a:cubicBezTo>
                    <a:pt x="1717768" y="590640"/>
                    <a:pt x="1715068" y="597159"/>
                    <a:pt x="1710261" y="601966"/>
                  </a:cubicBezTo>
                  <a:cubicBezTo>
                    <a:pt x="1705454" y="606773"/>
                    <a:pt x="1698935" y="609473"/>
                    <a:pt x="1692137" y="609473"/>
                  </a:cubicBezTo>
                  <a:lnTo>
                    <a:pt x="25631" y="609473"/>
                  </a:lnTo>
                  <a:cubicBezTo>
                    <a:pt x="18833" y="609473"/>
                    <a:pt x="12314" y="606773"/>
                    <a:pt x="7507" y="601966"/>
                  </a:cubicBezTo>
                  <a:cubicBezTo>
                    <a:pt x="2700" y="597159"/>
                    <a:pt x="0" y="590640"/>
                    <a:pt x="0" y="583842"/>
                  </a:cubicBezTo>
                  <a:lnTo>
                    <a:pt x="0" y="25631"/>
                  </a:lnTo>
                  <a:cubicBezTo>
                    <a:pt x="0" y="18833"/>
                    <a:pt x="2700" y="12314"/>
                    <a:pt x="7507" y="7507"/>
                  </a:cubicBezTo>
                  <a:cubicBezTo>
                    <a:pt x="12314" y="2700"/>
                    <a:pt x="18833" y="0"/>
                    <a:pt x="25631"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1717768" cy="618998"/>
            </a:xfrm>
            <a:prstGeom prst="rect">
              <a:avLst/>
            </a:prstGeom>
          </p:spPr>
          <p:txBody>
            <a:bodyPr lIns="190500" tIns="190500" rIns="190500" bIns="190500" rtlCol="0" anchor="ctr"/>
            <a:lstStyle/>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Find how much of the pickled apple did Lin use in the salad?</a:t>
              </a:r>
            </a:p>
          </p:txBody>
        </p:sp>
      </p:grpSp>
      <p:sp>
        <p:nvSpPr>
          <p:cNvPr id="13" name="TextBox 13"/>
          <p:cNvSpPr txBox="1"/>
          <p:nvPr/>
        </p:nvSpPr>
        <p:spPr>
          <a:xfrm>
            <a:off x="885916" y="1149644"/>
            <a:ext cx="62457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4" name="TextBox 14"/>
          <p:cNvSpPr txBox="1"/>
          <p:nvPr/>
        </p:nvSpPr>
        <p:spPr>
          <a:xfrm>
            <a:off x="885916" y="2877725"/>
            <a:ext cx="5549878" cy="15811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Lin has 3 1/2 bottles of pickled apples at home. She uses 1/4 of it in a salad.</a:t>
            </a:r>
          </a:p>
        </p:txBody>
      </p:sp>
      <p:grpSp>
        <p:nvGrpSpPr>
          <p:cNvPr id="15" name="Group 15"/>
          <p:cNvGrpSpPr/>
          <p:nvPr/>
        </p:nvGrpSpPr>
        <p:grpSpPr>
          <a:xfrm>
            <a:off x="9670732" y="1159169"/>
            <a:ext cx="7588568" cy="2726766"/>
            <a:chOff x="0" y="0"/>
            <a:chExt cx="2157821" cy="775360"/>
          </a:xfrm>
        </p:grpSpPr>
        <p:sp>
          <p:nvSpPr>
            <p:cNvPr id="16" name="Freeform 16"/>
            <p:cNvSpPr/>
            <p:nvPr/>
          </p:nvSpPr>
          <p:spPr>
            <a:xfrm>
              <a:off x="0" y="0"/>
              <a:ext cx="2157821" cy="775360"/>
            </a:xfrm>
            <a:custGeom>
              <a:avLst/>
              <a:gdLst/>
              <a:ahLst/>
              <a:cxnLst/>
              <a:rect l="l" t="t" r="r" b="b"/>
              <a:pathLst>
                <a:path w="2157821" h="775360">
                  <a:moveTo>
                    <a:pt x="20404" y="0"/>
                  </a:moveTo>
                  <a:lnTo>
                    <a:pt x="2137417" y="0"/>
                  </a:lnTo>
                  <a:cubicBezTo>
                    <a:pt x="2142829" y="0"/>
                    <a:pt x="2148018" y="2150"/>
                    <a:pt x="2151845" y="5976"/>
                  </a:cubicBezTo>
                  <a:cubicBezTo>
                    <a:pt x="2155672" y="9803"/>
                    <a:pt x="2157821" y="14993"/>
                    <a:pt x="2157821" y="20404"/>
                  </a:cubicBezTo>
                  <a:lnTo>
                    <a:pt x="2157821" y="754956"/>
                  </a:lnTo>
                  <a:cubicBezTo>
                    <a:pt x="2157821" y="766225"/>
                    <a:pt x="2148686" y="775360"/>
                    <a:pt x="2137417" y="775360"/>
                  </a:cubicBezTo>
                  <a:lnTo>
                    <a:pt x="20404" y="775360"/>
                  </a:lnTo>
                  <a:cubicBezTo>
                    <a:pt x="9135" y="775360"/>
                    <a:pt x="0" y="766225"/>
                    <a:pt x="0" y="754956"/>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7" name="TextBox 17"/>
            <p:cNvSpPr txBox="1"/>
            <p:nvPr/>
          </p:nvSpPr>
          <p:spPr>
            <a:xfrm>
              <a:off x="0" y="-19050"/>
              <a:ext cx="2157821" cy="794410"/>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18" name="Group 18"/>
          <p:cNvGrpSpPr/>
          <p:nvPr/>
        </p:nvGrpSpPr>
        <p:grpSpPr>
          <a:xfrm>
            <a:off x="14165431" y="1728217"/>
            <a:ext cx="703326" cy="1590720"/>
            <a:chOff x="0" y="0"/>
            <a:chExt cx="937768" cy="2120960"/>
          </a:xfrm>
        </p:grpSpPr>
        <p:sp>
          <p:nvSpPr>
            <p:cNvPr id="19" name="TextBox 19"/>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20" name="TextBox 20"/>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21" name="AutoShape 21"/>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22" name="TextBox 22"/>
          <p:cNvSpPr txBox="1"/>
          <p:nvPr/>
        </p:nvSpPr>
        <p:spPr>
          <a:xfrm>
            <a:off x="10890422" y="8201448"/>
            <a:ext cx="5152822" cy="514350"/>
          </a:xfrm>
          <a:prstGeom prst="rect">
            <a:avLst/>
          </a:prstGeom>
        </p:spPr>
        <p:txBody>
          <a:bodyPr lIns="0" tIns="0" rIns="0" bIns="0" rtlCol="0" anchor="t">
            <a:spAutoFit/>
          </a:bodyPr>
          <a:lstStyle/>
          <a:p>
            <a:pPr marL="0" lvl="1" indent="0" algn="ctr">
              <a:lnSpc>
                <a:spcPts val="4200"/>
              </a:lnSpc>
              <a:spcBef>
                <a:spcPct val="0"/>
              </a:spcBef>
            </a:pPr>
            <a:r>
              <a:rPr lang="en-US" sz="3000" u="none" strike="noStrike">
                <a:solidFill>
                  <a:srgbClr val="0F1A38"/>
                </a:solidFill>
                <a:latin typeface="Nunito"/>
                <a:ea typeface="Nunito"/>
                <a:cs typeface="Nunito"/>
                <a:sym typeface="Nunito"/>
              </a:rPr>
              <a:t>has at home.</a:t>
            </a:r>
          </a:p>
        </p:txBody>
      </p:sp>
      <p:sp>
        <p:nvSpPr>
          <p:cNvPr id="23" name="AutoShape 23"/>
          <p:cNvSpPr/>
          <p:nvPr/>
        </p:nvSpPr>
        <p:spPr>
          <a:xfrm>
            <a:off x="13495739" y="2426920"/>
            <a:ext cx="431567" cy="0"/>
          </a:xfrm>
          <a:prstGeom prst="line">
            <a:avLst/>
          </a:prstGeom>
          <a:ln w="76200" cap="rnd">
            <a:solidFill>
              <a:srgbClr val="171717"/>
            </a:solidFill>
            <a:prstDash val="solid"/>
            <a:headEnd type="none" w="sm" len="sm"/>
            <a:tailEnd type="triangle" w="lg" len="med"/>
          </a:ln>
        </p:spPr>
        <p:txBody>
          <a:bodyPr/>
          <a:lstStyle/>
          <a:p>
            <a:endParaRPr lang="en-US"/>
          </a:p>
        </p:txBody>
      </p:sp>
      <p:grpSp>
        <p:nvGrpSpPr>
          <p:cNvPr id="24" name="Group 24"/>
          <p:cNvGrpSpPr/>
          <p:nvPr/>
        </p:nvGrpSpPr>
        <p:grpSpPr>
          <a:xfrm>
            <a:off x="12064910" y="1725016"/>
            <a:ext cx="1193466" cy="1595070"/>
            <a:chOff x="0" y="0"/>
            <a:chExt cx="1591288" cy="2126760"/>
          </a:xfrm>
        </p:grpSpPr>
        <p:sp>
          <p:nvSpPr>
            <p:cNvPr id="25" name="TextBox 25"/>
            <p:cNvSpPr txBox="1"/>
            <p:nvPr/>
          </p:nvSpPr>
          <p:spPr>
            <a:xfrm>
              <a:off x="0" y="507725"/>
              <a:ext cx="640249"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26" name="AutoShape 26"/>
            <p:cNvSpPr/>
            <p:nvPr/>
          </p:nvSpPr>
          <p:spPr>
            <a:xfrm flipV="1">
              <a:off x="693781" y="1031600"/>
              <a:ext cx="857247" cy="0"/>
            </a:xfrm>
            <a:prstGeom prst="line">
              <a:avLst/>
            </a:prstGeom>
            <a:ln w="101600" cap="rnd">
              <a:solidFill>
                <a:srgbClr val="171717"/>
              </a:solidFill>
              <a:prstDash val="solid"/>
              <a:headEnd type="none" w="sm" len="sm"/>
              <a:tailEnd type="none" w="sm" len="sm"/>
            </a:ln>
          </p:spPr>
          <p:txBody>
            <a:bodyPr/>
            <a:lstStyle/>
            <a:p>
              <a:endParaRPr lang="en-US"/>
            </a:p>
          </p:txBody>
        </p:sp>
        <p:sp>
          <p:nvSpPr>
            <p:cNvPr id="27" name="TextBox 27"/>
            <p:cNvSpPr txBox="1"/>
            <p:nvPr/>
          </p:nvSpPr>
          <p:spPr>
            <a:xfrm>
              <a:off x="65352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28" name="TextBox 28"/>
            <p:cNvSpPr txBox="1"/>
            <p:nvPr/>
          </p:nvSpPr>
          <p:spPr>
            <a:xfrm>
              <a:off x="653520" y="10885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grpSp>
      <p:grpSp>
        <p:nvGrpSpPr>
          <p:cNvPr id="29" name="Group 29"/>
          <p:cNvGrpSpPr/>
          <p:nvPr/>
        </p:nvGrpSpPr>
        <p:grpSpPr>
          <a:xfrm>
            <a:off x="9066042" y="872491"/>
            <a:ext cx="2850988" cy="855726"/>
            <a:chOff x="0" y="0"/>
            <a:chExt cx="1199333" cy="359981"/>
          </a:xfrm>
        </p:grpSpPr>
        <p:sp>
          <p:nvSpPr>
            <p:cNvPr id="30" name="Freeform 30"/>
            <p:cNvSpPr/>
            <p:nvPr/>
          </p:nvSpPr>
          <p:spPr>
            <a:xfrm>
              <a:off x="0" y="0"/>
              <a:ext cx="1199333" cy="359981"/>
            </a:xfrm>
            <a:custGeom>
              <a:avLst/>
              <a:gdLst/>
              <a:ahLst/>
              <a:cxnLst/>
              <a:rect l="l" t="t" r="r" b="b"/>
              <a:pathLst>
                <a:path w="1199333" h="359981">
                  <a:moveTo>
                    <a:pt x="54310" y="0"/>
                  </a:moveTo>
                  <a:lnTo>
                    <a:pt x="1145023" y="0"/>
                  </a:lnTo>
                  <a:cubicBezTo>
                    <a:pt x="1175018" y="0"/>
                    <a:pt x="1199333" y="24316"/>
                    <a:pt x="1199333" y="54310"/>
                  </a:cubicBezTo>
                  <a:lnTo>
                    <a:pt x="1199333" y="305670"/>
                  </a:lnTo>
                  <a:cubicBezTo>
                    <a:pt x="1199333" y="320074"/>
                    <a:pt x="1193611" y="333888"/>
                    <a:pt x="1183426" y="344074"/>
                  </a:cubicBezTo>
                  <a:cubicBezTo>
                    <a:pt x="1173241" y="354259"/>
                    <a:pt x="1159427" y="359981"/>
                    <a:pt x="1145023" y="359981"/>
                  </a:cubicBezTo>
                  <a:lnTo>
                    <a:pt x="54310" y="359981"/>
                  </a:lnTo>
                  <a:cubicBezTo>
                    <a:pt x="39906" y="359981"/>
                    <a:pt x="26092" y="354259"/>
                    <a:pt x="15907" y="344074"/>
                  </a:cubicBezTo>
                  <a:cubicBezTo>
                    <a:pt x="5722" y="333888"/>
                    <a:pt x="0" y="320074"/>
                    <a:pt x="0" y="305670"/>
                  </a:cubicBezTo>
                  <a:lnTo>
                    <a:pt x="0" y="54310"/>
                  </a:lnTo>
                  <a:cubicBezTo>
                    <a:pt x="0" y="39906"/>
                    <a:pt x="5722" y="26092"/>
                    <a:pt x="15907" y="15907"/>
                  </a:cubicBezTo>
                  <a:cubicBezTo>
                    <a:pt x="26092" y="5722"/>
                    <a:pt x="39906" y="0"/>
                    <a:pt x="54310" y="0"/>
                  </a:cubicBezTo>
                  <a:close/>
                </a:path>
              </a:pathLst>
            </a:custGeom>
            <a:solidFill>
              <a:srgbClr val="FCE45D"/>
            </a:solidFill>
            <a:ln w="38100" cap="sq">
              <a:solidFill>
                <a:srgbClr val="171717"/>
              </a:solidFill>
              <a:prstDash val="solid"/>
              <a:miter/>
            </a:ln>
          </p:spPr>
          <p:txBody>
            <a:bodyPr/>
            <a:lstStyle/>
            <a:p>
              <a:endParaRPr lang="en-US"/>
            </a:p>
          </p:txBody>
        </p:sp>
        <p:sp>
          <p:nvSpPr>
            <p:cNvPr id="31" name="TextBox 31"/>
            <p:cNvSpPr txBox="1"/>
            <p:nvPr/>
          </p:nvSpPr>
          <p:spPr>
            <a:xfrm>
              <a:off x="0" y="9525"/>
              <a:ext cx="1199333" cy="350456"/>
            </a:xfrm>
            <a:prstGeom prst="rect">
              <a:avLst/>
            </a:prstGeom>
          </p:spPr>
          <p:txBody>
            <a:bodyPr lIns="127000" tIns="127000" rIns="127000" bIns="127000" rtlCol="0" anchor="ctr"/>
            <a:lstStyle/>
            <a:p>
              <a:pPr marL="0" lvl="0" indent="0" algn="ctr">
                <a:lnSpc>
                  <a:spcPts val="2999"/>
                </a:lnSpc>
                <a:spcBef>
                  <a:spcPct val="0"/>
                </a:spcBef>
              </a:pPr>
              <a:r>
                <a:rPr lang="en-US" sz="2499" u="none" strike="noStrike">
                  <a:solidFill>
                    <a:srgbClr val="000000"/>
                  </a:solidFill>
                  <a:latin typeface="Body Grotesque Large"/>
                  <a:ea typeface="Body Grotesque Large"/>
                  <a:cs typeface="Body Grotesque Large"/>
                  <a:sym typeface="Body Grotesque Large"/>
                </a:rPr>
                <a:t>ANSWER KEY</a:t>
              </a:r>
            </a:p>
          </p:txBody>
        </p:sp>
      </p:grpSp>
      <p:grpSp>
        <p:nvGrpSpPr>
          <p:cNvPr id="32" name="Group 32"/>
          <p:cNvGrpSpPr/>
          <p:nvPr/>
        </p:nvGrpSpPr>
        <p:grpSpPr>
          <a:xfrm>
            <a:off x="9670732" y="4359790"/>
            <a:ext cx="7588568" cy="2727008"/>
            <a:chOff x="0" y="0"/>
            <a:chExt cx="2157821" cy="775429"/>
          </a:xfrm>
        </p:grpSpPr>
        <p:sp>
          <p:nvSpPr>
            <p:cNvPr id="33" name="Freeform 33"/>
            <p:cNvSpPr/>
            <p:nvPr/>
          </p:nvSpPr>
          <p:spPr>
            <a:xfrm>
              <a:off x="0" y="0"/>
              <a:ext cx="2157821" cy="775429"/>
            </a:xfrm>
            <a:custGeom>
              <a:avLst/>
              <a:gdLst/>
              <a:ahLst/>
              <a:cxnLst/>
              <a:rect l="l" t="t" r="r" b="b"/>
              <a:pathLst>
                <a:path w="2157821" h="775429">
                  <a:moveTo>
                    <a:pt x="20404" y="0"/>
                  </a:moveTo>
                  <a:lnTo>
                    <a:pt x="2137417" y="0"/>
                  </a:lnTo>
                  <a:cubicBezTo>
                    <a:pt x="2142829" y="0"/>
                    <a:pt x="2148018" y="2150"/>
                    <a:pt x="2151845" y="5976"/>
                  </a:cubicBezTo>
                  <a:cubicBezTo>
                    <a:pt x="2155672" y="9803"/>
                    <a:pt x="2157821" y="14993"/>
                    <a:pt x="2157821" y="20404"/>
                  </a:cubicBezTo>
                  <a:lnTo>
                    <a:pt x="2157821" y="755025"/>
                  </a:lnTo>
                  <a:cubicBezTo>
                    <a:pt x="2157821" y="766294"/>
                    <a:pt x="2148686" y="775429"/>
                    <a:pt x="2137417" y="775429"/>
                  </a:cubicBezTo>
                  <a:lnTo>
                    <a:pt x="20404" y="775429"/>
                  </a:lnTo>
                  <a:cubicBezTo>
                    <a:pt x="9135" y="775429"/>
                    <a:pt x="0" y="766294"/>
                    <a:pt x="0" y="755025"/>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34" name="TextBox 34"/>
            <p:cNvSpPr txBox="1"/>
            <p:nvPr/>
          </p:nvSpPr>
          <p:spPr>
            <a:xfrm>
              <a:off x="0" y="-19050"/>
              <a:ext cx="2157821" cy="794479"/>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35" name="Group 35"/>
          <p:cNvGrpSpPr/>
          <p:nvPr/>
        </p:nvGrpSpPr>
        <p:grpSpPr>
          <a:xfrm>
            <a:off x="11727394" y="4927934"/>
            <a:ext cx="703326" cy="1590720"/>
            <a:chOff x="0" y="0"/>
            <a:chExt cx="937768" cy="2120960"/>
          </a:xfrm>
        </p:grpSpPr>
        <p:sp>
          <p:nvSpPr>
            <p:cNvPr id="36" name="TextBox 36"/>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37" name="TextBox 37"/>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8" name="AutoShape 38"/>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9" name="Group 39"/>
          <p:cNvGrpSpPr/>
          <p:nvPr/>
        </p:nvGrpSpPr>
        <p:grpSpPr>
          <a:xfrm>
            <a:off x="13115170" y="4927934"/>
            <a:ext cx="703326" cy="1590720"/>
            <a:chOff x="0" y="0"/>
            <a:chExt cx="937768" cy="2120960"/>
          </a:xfrm>
        </p:grpSpPr>
        <p:sp>
          <p:nvSpPr>
            <p:cNvPr id="40" name="TextBox 40"/>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1" name="TextBox 41"/>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42" name="AutoShape 42"/>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43" name="Group 43"/>
          <p:cNvGrpSpPr/>
          <p:nvPr/>
        </p:nvGrpSpPr>
        <p:grpSpPr>
          <a:xfrm>
            <a:off x="14499312" y="4626710"/>
            <a:ext cx="1209807" cy="2191118"/>
            <a:chOff x="0" y="0"/>
            <a:chExt cx="344011" cy="623048"/>
          </a:xfrm>
        </p:grpSpPr>
        <p:sp>
          <p:nvSpPr>
            <p:cNvPr id="44" name="Freeform 44"/>
            <p:cNvSpPr/>
            <p:nvPr/>
          </p:nvSpPr>
          <p:spPr>
            <a:xfrm>
              <a:off x="0" y="0"/>
              <a:ext cx="344011" cy="623048"/>
            </a:xfrm>
            <a:custGeom>
              <a:avLst/>
              <a:gdLst/>
              <a:ahLst/>
              <a:cxnLst/>
              <a:rect l="l" t="t" r="r" b="b"/>
              <a:pathLst>
                <a:path w="344011" h="623048">
                  <a:moveTo>
                    <a:pt x="127986" y="0"/>
                  </a:moveTo>
                  <a:lnTo>
                    <a:pt x="216025" y="0"/>
                  </a:lnTo>
                  <a:cubicBezTo>
                    <a:pt x="249969" y="0"/>
                    <a:pt x="282522" y="13484"/>
                    <a:pt x="306524" y="37486"/>
                  </a:cubicBezTo>
                  <a:cubicBezTo>
                    <a:pt x="330526" y="61488"/>
                    <a:pt x="344011" y="94042"/>
                    <a:pt x="344011" y="127986"/>
                  </a:cubicBezTo>
                  <a:lnTo>
                    <a:pt x="344011" y="495062"/>
                  </a:lnTo>
                  <a:cubicBezTo>
                    <a:pt x="344011" y="565746"/>
                    <a:pt x="286709" y="623048"/>
                    <a:pt x="216025" y="623048"/>
                  </a:cubicBezTo>
                  <a:lnTo>
                    <a:pt x="127986" y="623048"/>
                  </a:lnTo>
                  <a:cubicBezTo>
                    <a:pt x="94042" y="623048"/>
                    <a:pt x="61488" y="609564"/>
                    <a:pt x="37486" y="585562"/>
                  </a:cubicBezTo>
                  <a:cubicBezTo>
                    <a:pt x="13484" y="561559"/>
                    <a:pt x="0" y="529006"/>
                    <a:pt x="0" y="495062"/>
                  </a:cubicBezTo>
                  <a:lnTo>
                    <a:pt x="0" y="127986"/>
                  </a:lnTo>
                  <a:cubicBezTo>
                    <a:pt x="0" y="57301"/>
                    <a:pt x="57301" y="0"/>
                    <a:pt x="127986" y="0"/>
                  </a:cubicBezTo>
                  <a:close/>
                </a:path>
              </a:pathLst>
            </a:custGeom>
            <a:solidFill>
              <a:srgbClr val="FCE45D"/>
            </a:solidFill>
            <a:ln w="38100" cap="sq">
              <a:solidFill>
                <a:srgbClr val="171717"/>
              </a:solidFill>
              <a:prstDash val="solid"/>
              <a:miter/>
            </a:ln>
          </p:spPr>
          <p:txBody>
            <a:bodyPr/>
            <a:lstStyle/>
            <a:p>
              <a:endParaRPr lang="en-US"/>
            </a:p>
          </p:txBody>
        </p:sp>
        <p:sp>
          <p:nvSpPr>
            <p:cNvPr id="45" name="TextBox 45"/>
            <p:cNvSpPr txBox="1"/>
            <p:nvPr/>
          </p:nvSpPr>
          <p:spPr>
            <a:xfrm>
              <a:off x="0" y="9525"/>
              <a:ext cx="344011" cy="613523"/>
            </a:xfrm>
            <a:prstGeom prst="rect">
              <a:avLst/>
            </a:prstGeom>
          </p:spPr>
          <p:txBody>
            <a:bodyPr lIns="127000" tIns="127000" rIns="127000" bIns="127000" rtlCol="0" anchor="ctr"/>
            <a:lstStyle/>
            <a:p>
              <a:pPr marL="0" lvl="0" indent="0" algn="ctr">
                <a:lnSpc>
                  <a:spcPts val="2999"/>
                </a:lnSpc>
                <a:spcBef>
                  <a:spcPct val="0"/>
                </a:spcBef>
              </a:pPr>
              <a:endParaRPr/>
            </a:p>
          </p:txBody>
        </p:sp>
      </p:grpSp>
      <p:grpSp>
        <p:nvGrpSpPr>
          <p:cNvPr id="46" name="Group 46"/>
          <p:cNvGrpSpPr/>
          <p:nvPr/>
        </p:nvGrpSpPr>
        <p:grpSpPr>
          <a:xfrm>
            <a:off x="14752553" y="4926908"/>
            <a:ext cx="703326" cy="1590720"/>
            <a:chOff x="0" y="0"/>
            <a:chExt cx="937768" cy="2120960"/>
          </a:xfrm>
        </p:grpSpPr>
        <p:sp>
          <p:nvSpPr>
            <p:cNvPr id="47" name="TextBox 4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48" name="TextBox 4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9" name="AutoShape 4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50" name="TextBox 50"/>
          <p:cNvSpPr txBox="1"/>
          <p:nvPr/>
        </p:nvSpPr>
        <p:spPr>
          <a:xfrm>
            <a:off x="12577229" y="5328006"/>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51" name="TextBox 51"/>
          <p:cNvSpPr txBox="1"/>
          <p:nvPr/>
        </p:nvSpPr>
        <p:spPr>
          <a:xfrm>
            <a:off x="13961371" y="5308956"/>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52" name="AutoShape 52"/>
          <p:cNvSpPr/>
          <p:nvPr/>
        </p:nvSpPr>
        <p:spPr>
          <a:xfrm>
            <a:off x="12079003" y="4888192"/>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53" name="AutoShape 53"/>
          <p:cNvSpPr/>
          <p:nvPr/>
        </p:nvSpPr>
        <p:spPr>
          <a:xfrm>
            <a:off x="12079057" y="6518654"/>
            <a:ext cx="1387776" cy="0"/>
          </a:xfrm>
          <a:prstGeom prst="line">
            <a:avLst/>
          </a:prstGeom>
          <a:ln w="66675" cap="flat">
            <a:solidFill>
              <a:srgbClr val="C55039"/>
            </a:solidFill>
            <a:prstDash val="solid"/>
            <a:headEnd type="none" w="sm" len="sm"/>
            <a:tailEnd type="none" w="sm" len="sm"/>
          </a:ln>
        </p:spPr>
        <p:txBody>
          <a:bodyPr/>
          <a:lstStyle/>
          <a:p>
            <a:endParaRPr lang="en-US"/>
          </a:p>
        </p:txBody>
      </p:sp>
      <p:grpSp>
        <p:nvGrpSpPr>
          <p:cNvPr id="54" name="Group 54"/>
          <p:cNvGrpSpPr/>
          <p:nvPr/>
        </p:nvGrpSpPr>
        <p:grpSpPr>
          <a:xfrm>
            <a:off x="10130788" y="7322005"/>
            <a:ext cx="6672090" cy="1088231"/>
            <a:chOff x="0" y="0"/>
            <a:chExt cx="8896121" cy="1450975"/>
          </a:xfrm>
        </p:grpSpPr>
        <p:sp>
          <p:nvSpPr>
            <p:cNvPr id="55" name="TextBox 55"/>
            <p:cNvSpPr txBox="1"/>
            <p:nvPr/>
          </p:nvSpPr>
          <p:spPr>
            <a:xfrm>
              <a:off x="0" y="293688"/>
              <a:ext cx="1937495" cy="666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Lin used</a:t>
              </a:r>
            </a:p>
          </p:txBody>
        </p:sp>
        <p:sp>
          <p:nvSpPr>
            <p:cNvPr id="56" name="TextBox 56"/>
            <p:cNvSpPr txBox="1"/>
            <p:nvPr/>
          </p:nvSpPr>
          <p:spPr>
            <a:xfrm>
              <a:off x="3247660" y="293688"/>
              <a:ext cx="5648460" cy="666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of the pickled apple she</a:t>
              </a:r>
            </a:p>
          </p:txBody>
        </p:sp>
        <p:sp>
          <p:nvSpPr>
            <p:cNvPr id="57" name="TextBox 57"/>
            <p:cNvSpPr txBox="1"/>
            <p:nvPr/>
          </p:nvSpPr>
          <p:spPr>
            <a:xfrm>
              <a:off x="2250924"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000000"/>
                  </a:solidFill>
                  <a:latin typeface="Body Grotesque Large Bold"/>
                  <a:ea typeface="Body Grotesque Large Bold"/>
                  <a:cs typeface="Body Grotesque Large Bold"/>
                  <a:sym typeface="Body Grotesque Large Bold"/>
                </a:rPr>
                <a:t>7</a:t>
              </a:r>
            </a:p>
          </p:txBody>
        </p:sp>
        <p:sp>
          <p:nvSpPr>
            <p:cNvPr id="58" name="TextBox 58"/>
            <p:cNvSpPr txBox="1"/>
            <p:nvPr/>
          </p:nvSpPr>
          <p:spPr>
            <a:xfrm>
              <a:off x="2250924" y="7016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000000"/>
                  </a:solidFill>
                  <a:latin typeface="Body Grotesque Large Bold"/>
                  <a:ea typeface="Body Grotesque Large Bold"/>
                  <a:cs typeface="Body Grotesque Large Bold"/>
                  <a:sym typeface="Body Grotesque Large Bold"/>
                </a:rPr>
                <a:t>8</a:t>
              </a:r>
            </a:p>
          </p:txBody>
        </p:sp>
        <p:sp>
          <p:nvSpPr>
            <p:cNvPr id="59" name="AutoShape 59"/>
            <p:cNvSpPr/>
            <p:nvPr/>
          </p:nvSpPr>
          <p:spPr>
            <a:xfrm flipV="1">
              <a:off x="2280086" y="655638"/>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2336682" y="7909505"/>
            <a:ext cx="5057126" cy="5038161"/>
          </a:xfrm>
          <a:custGeom>
            <a:avLst/>
            <a:gdLst/>
            <a:ahLst/>
            <a:cxnLst/>
            <a:rect l="l" t="t" r="r" b="b"/>
            <a:pathLst>
              <a:path w="5057126" h="5038161">
                <a:moveTo>
                  <a:pt x="0" y="0"/>
                </a:moveTo>
                <a:lnTo>
                  <a:pt x="5057126" y="0"/>
                </a:lnTo>
                <a:lnTo>
                  <a:pt x="5057126" y="5038162"/>
                </a:lnTo>
                <a:lnTo>
                  <a:pt x="0" y="5038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5343209" y="2117834"/>
            <a:ext cx="760158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REVIEW</a:t>
            </a:r>
          </a:p>
        </p:txBody>
      </p:sp>
      <p:sp>
        <p:nvSpPr>
          <p:cNvPr id="7" name="TextBox 7"/>
          <p:cNvSpPr txBox="1"/>
          <p:nvPr/>
        </p:nvSpPr>
        <p:spPr>
          <a:xfrm>
            <a:off x="3381723" y="6512505"/>
            <a:ext cx="5252315" cy="1397000"/>
          </a:xfrm>
          <a:prstGeom prst="rect">
            <a:avLst/>
          </a:prstGeom>
        </p:spPr>
        <p:txBody>
          <a:bodyPr lIns="0" tIns="0" rIns="0" bIns="0" rtlCol="0" anchor="t">
            <a:spAutoFit/>
          </a:bodyPr>
          <a:lstStyle/>
          <a:p>
            <a:pPr marL="0" lvl="1" indent="0" algn="ctr">
              <a:lnSpc>
                <a:spcPts val="2800"/>
              </a:lnSpc>
              <a:spcBef>
                <a:spcPct val="0"/>
              </a:spcBef>
            </a:pPr>
            <a:r>
              <a:rPr lang="en-US" sz="2000" u="none" strike="noStrike">
                <a:solidFill>
                  <a:srgbClr val="0F1A38"/>
                </a:solidFill>
                <a:latin typeface="Nunito"/>
                <a:ea typeface="Nunito"/>
                <a:cs typeface="Nunito"/>
                <a:sym typeface="Nunito"/>
              </a:rPr>
              <a:t>Multiply the numerators, followed by the denominators.</a:t>
            </a:r>
          </a:p>
          <a:p>
            <a:pPr marL="0" lvl="1" indent="0" algn="ctr">
              <a:lnSpc>
                <a:spcPts val="2800"/>
              </a:lnSpc>
              <a:spcBef>
                <a:spcPct val="0"/>
              </a:spcBef>
            </a:pPr>
            <a:endParaRPr lang="en-US" sz="2000" u="none" strike="noStrike">
              <a:solidFill>
                <a:srgbClr val="0F1A38"/>
              </a:solidFill>
              <a:latin typeface="Nunito"/>
              <a:ea typeface="Nunito"/>
              <a:cs typeface="Nunito"/>
              <a:sym typeface="Nunito"/>
            </a:endParaRPr>
          </a:p>
          <a:p>
            <a:pPr marL="0" lvl="1" indent="0" algn="ctr">
              <a:lnSpc>
                <a:spcPts val="2800"/>
              </a:lnSpc>
              <a:spcBef>
                <a:spcPct val="0"/>
              </a:spcBef>
            </a:pPr>
            <a:r>
              <a:rPr lang="en-US" sz="2000" u="none" strike="noStrike">
                <a:solidFill>
                  <a:srgbClr val="0F1A38"/>
                </a:solidFill>
                <a:latin typeface="Nunito"/>
                <a:ea typeface="Nunito"/>
                <a:cs typeface="Nunito"/>
                <a:sym typeface="Nunito"/>
              </a:rPr>
              <a:t>Simplify fractions as needed.</a:t>
            </a:r>
          </a:p>
        </p:txBody>
      </p:sp>
      <p:sp>
        <p:nvSpPr>
          <p:cNvPr id="8" name="TextBox 8"/>
          <p:cNvSpPr txBox="1"/>
          <p:nvPr/>
        </p:nvSpPr>
        <p:spPr>
          <a:xfrm>
            <a:off x="9144000" y="6512505"/>
            <a:ext cx="5996662" cy="1397000"/>
          </a:xfrm>
          <a:prstGeom prst="rect">
            <a:avLst/>
          </a:prstGeom>
        </p:spPr>
        <p:txBody>
          <a:bodyPr lIns="0" tIns="0" rIns="0" bIns="0" rtlCol="0" anchor="t">
            <a:spAutoFit/>
          </a:bodyPr>
          <a:lstStyle/>
          <a:p>
            <a:pPr marL="0" lvl="1" indent="0" algn="ctr">
              <a:lnSpc>
                <a:spcPts val="2800"/>
              </a:lnSpc>
              <a:spcBef>
                <a:spcPct val="0"/>
              </a:spcBef>
            </a:pPr>
            <a:r>
              <a:rPr lang="en-US" sz="2000" u="none" strike="noStrike">
                <a:solidFill>
                  <a:srgbClr val="0F1A38"/>
                </a:solidFill>
                <a:latin typeface="Nunito"/>
                <a:ea typeface="Nunito"/>
                <a:cs typeface="Nunito"/>
                <a:sym typeface="Nunito"/>
              </a:rPr>
              <a:t>Rewrite mixed numbers to improper fractions. </a:t>
            </a:r>
          </a:p>
          <a:p>
            <a:pPr marL="0" lvl="1" indent="0" algn="ctr">
              <a:lnSpc>
                <a:spcPts val="2800"/>
              </a:lnSpc>
              <a:spcBef>
                <a:spcPct val="0"/>
              </a:spcBef>
            </a:pPr>
            <a:endParaRPr lang="en-US" sz="2000" u="none" strike="noStrike">
              <a:solidFill>
                <a:srgbClr val="0F1A38"/>
              </a:solidFill>
              <a:latin typeface="Nunito"/>
              <a:ea typeface="Nunito"/>
              <a:cs typeface="Nunito"/>
              <a:sym typeface="Nunito"/>
            </a:endParaRPr>
          </a:p>
          <a:p>
            <a:pPr marL="0" lvl="1" indent="0" algn="ctr">
              <a:lnSpc>
                <a:spcPts val="2800"/>
              </a:lnSpc>
              <a:spcBef>
                <a:spcPct val="0"/>
              </a:spcBef>
            </a:pPr>
            <a:r>
              <a:rPr lang="en-US" sz="2000" u="none" strike="noStrike">
                <a:solidFill>
                  <a:srgbClr val="0F1A38"/>
                </a:solidFill>
                <a:latin typeface="Nunito"/>
                <a:ea typeface="Nunito"/>
                <a:cs typeface="Nunito"/>
                <a:sym typeface="Nunito"/>
              </a:rPr>
              <a:t>Then, follow the same steps when multiplying fractions by fractions.</a:t>
            </a:r>
          </a:p>
        </p:txBody>
      </p:sp>
      <p:sp>
        <p:nvSpPr>
          <p:cNvPr id="9" name="Freeform 9"/>
          <p:cNvSpPr/>
          <p:nvPr/>
        </p:nvSpPr>
        <p:spPr>
          <a:xfrm>
            <a:off x="527193" y="6908781"/>
            <a:ext cx="2371154" cy="4114800"/>
          </a:xfrm>
          <a:custGeom>
            <a:avLst/>
            <a:gdLst/>
            <a:ahLst/>
            <a:cxnLst/>
            <a:rect l="l" t="t" r="r" b="b"/>
            <a:pathLst>
              <a:path w="2371154" h="4114800">
                <a:moveTo>
                  <a:pt x="0" y="0"/>
                </a:moveTo>
                <a:lnTo>
                  <a:pt x="2371153" y="0"/>
                </a:lnTo>
                <a:lnTo>
                  <a:pt x="237115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0" name="Group 10"/>
          <p:cNvGrpSpPr/>
          <p:nvPr/>
        </p:nvGrpSpPr>
        <p:grpSpPr>
          <a:xfrm>
            <a:off x="3954930" y="4066486"/>
            <a:ext cx="4047903" cy="2143379"/>
            <a:chOff x="0" y="0"/>
            <a:chExt cx="1151028" cy="609473"/>
          </a:xfrm>
        </p:grpSpPr>
        <p:sp>
          <p:nvSpPr>
            <p:cNvPr id="11" name="Freeform 11"/>
            <p:cNvSpPr/>
            <p:nvPr/>
          </p:nvSpPr>
          <p:spPr>
            <a:xfrm>
              <a:off x="0" y="0"/>
              <a:ext cx="1151028" cy="609473"/>
            </a:xfrm>
            <a:custGeom>
              <a:avLst/>
              <a:gdLst/>
              <a:ahLst/>
              <a:cxnLst/>
              <a:rect l="l" t="t" r="r" b="b"/>
              <a:pathLst>
                <a:path w="1151028" h="609473">
                  <a:moveTo>
                    <a:pt x="38252" y="0"/>
                  </a:moveTo>
                  <a:lnTo>
                    <a:pt x="1112776" y="0"/>
                  </a:lnTo>
                  <a:cubicBezTo>
                    <a:pt x="1122921" y="0"/>
                    <a:pt x="1132650" y="4030"/>
                    <a:pt x="1139824" y="11204"/>
                  </a:cubicBezTo>
                  <a:cubicBezTo>
                    <a:pt x="1146998" y="18377"/>
                    <a:pt x="1151028" y="28107"/>
                    <a:pt x="1151028" y="38252"/>
                  </a:cubicBezTo>
                  <a:lnTo>
                    <a:pt x="1151028" y="571222"/>
                  </a:lnTo>
                  <a:cubicBezTo>
                    <a:pt x="1151028" y="581367"/>
                    <a:pt x="1146998" y="591096"/>
                    <a:pt x="1139824" y="598270"/>
                  </a:cubicBezTo>
                  <a:cubicBezTo>
                    <a:pt x="1132650" y="605443"/>
                    <a:pt x="1122921" y="609473"/>
                    <a:pt x="1112776" y="609473"/>
                  </a:cubicBezTo>
                  <a:lnTo>
                    <a:pt x="38252" y="609473"/>
                  </a:lnTo>
                  <a:cubicBezTo>
                    <a:pt x="28107" y="609473"/>
                    <a:pt x="18377" y="605443"/>
                    <a:pt x="11204" y="598270"/>
                  </a:cubicBezTo>
                  <a:cubicBezTo>
                    <a:pt x="4030" y="591096"/>
                    <a:pt x="0" y="581367"/>
                    <a:pt x="0" y="571222"/>
                  </a:cubicBezTo>
                  <a:lnTo>
                    <a:pt x="0" y="38252"/>
                  </a:lnTo>
                  <a:cubicBezTo>
                    <a:pt x="0" y="28107"/>
                    <a:pt x="4030" y="18377"/>
                    <a:pt x="11204" y="11204"/>
                  </a:cubicBezTo>
                  <a:cubicBezTo>
                    <a:pt x="18377" y="4030"/>
                    <a:pt x="28107" y="0"/>
                    <a:pt x="38252"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1151028" cy="618998"/>
            </a:xfrm>
            <a:prstGeom prst="rect">
              <a:avLst/>
            </a:prstGeom>
          </p:spPr>
          <p:txBody>
            <a:bodyPr lIns="190500" tIns="190500" rIns="190500" bIns="190500" rtlCol="0" anchor="ctr"/>
            <a:lstStyle/>
            <a:p>
              <a:pPr algn="ctr">
                <a:lnSpc>
                  <a:spcPts val="4200"/>
                </a:lnSpc>
              </a:pPr>
              <a:r>
                <a:rPr lang="en-US" sz="3500">
                  <a:solidFill>
                    <a:srgbClr val="000000"/>
                  </a:solidFill>
                  <a:latin typeface="Body Grotesque Large"/>
                  <a:ea typeface="Body Grotesque Large"/>
                  <a:cs typeface="Body Grotesque Large"/>
                  <a:sym typeface="Body Grotesque Large"/>
                </a:rPr>
                <a:t>Fractions by</a:t>
              </a:r>
            </a:p>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Fractions</a:t>
              </a:r>
            </a:p>
          </p:txBody>
        </p:sp>
      </p:grpSp>
      <p:grpSp>
        <p:nvGrpSpPr>
          <p:cNvPr id="13" name="Group 13"/>
          <p:cNvGrpSpPr/>
          <p:nvPr/>
        </p:nvGrpSpPr>
        <p:grpSpPr>
          <a:xfrm>
            <a:off x="10118380" y="4066486"/>
            <a:ext cx="4047903" cy="2143379"/>
            <a:chOff x="0" y="0"/>
            <a:chExt cx="1151028" cy="609473"/>
          </a:xfrm>
        </p:grpSpPr>
        <p:sp>
          <p:nvSpPr>
            <p:cNvPr id="14" name="Freeform 14"/>
            <p:cNvSpPr/>
            <p:nvPr/>
          </p:nvSpPr>
          <p:spPr>
            <a:xfrm>
              <a:off x="0" y="0"/>
              <a:ext cx="1151028" cy="609473"/>
            </a:xfrm>
            <a:custGeom>
              <a:avLst/>
              <a:gdLst/>
              <a:ahLst/>
              <a:cxnLst/>
              <a:rect l="l" t="t" r="r" b="b"/>
              <a:pathLst>
                <a:path w="1151028" h="609473">
                  <a:moveTo>
                    <a:pt x="38252" y="0"/>
                  </a:moveTo>
                  <a:lnTo>
                    <a:pt x="1112776" y="0"/>
                  </a:lnTo>
                  <a:cubicBezTo>
                    <a:pt x="1122921" y="0"/>
                    <a:pt x="1132650" y="4030"/>
                    <a:pt x="1139824" y="11204"/>
                  </a:cubicBezTo>
                  <a:cubicBezTo>
                    <a:pt x="1146998" y="18377"/>
                    <a:pt x="1151028" y="28107"/>
                    <a:pt x="1151028" y="38252"/>
                  </a:cubicBezTo>
                  <a:lnTo>
                    <a:pt x="1151028" y="571222"/>
                  </a:lnTo>
                  <a:cubicBezTo>
                    <a:pt x="1151028" y="581367"/>
                    <a:pt x="1146998" y="591096"/>
                    <a:pt x="1139824" y="598270"/>
                  </a:cubicBezTo>
                  <a:cubicBezTo>
                    <a:pt x="1132650" y="605443"/>
                    <a:pt x="1122921" y="609473"/>
                    <a:pt x="1112776" y="609473"/>
                  </a:cubicBezTo>
                  <a:lnTo>
                    <a:pt x="38252" y="609473"/>
                  </a:lnTo>
                  <a:cubicBezTo>
                    <a:pt x="28107" y="609473"/>
                    <a:pt x="18377" y="605443"/>
                    <a:pt x="11204" y="598270"/>
                  </a:cubicBezTo>
                  <a:cubicBezTo>
                    <a:pt x="4030" y="591096"/>
                    <a:pt x="0" y="581367"/>
                    <a:pt x="0" y="571222"/>
                  </a:cubicBezTo>
                  <a:lnTo>
                    <a:pt x="0" y="38252"/>
                  </a:lnTo>
                  <a:cubicBezTo>
                    <a:pt x="0" y="28107"/>
                    <a:pt x="4030" y="18377"/>
                    <a:pt x="11204" y="11204"/>
                  </a:cubicBezTo>
                  <a:cubicBezTo>
                    <a:pt x="18377" y="4030"/>
                    <a:pt x="28107" y="0"/>
                    <a:pt x="38252" y="0"/>
                  </a:cubicBezTo>
                  <a:close/>
                </a:path>
              </a:pathLst>
            </a:custGeom>
            <a:solidFill>
              <a:srgbClr val="FCE45D"/>
            </a:solidFill>
            <a:ln w="38100" cap="sq">
              <a:solidFill>
                <a:srgbClr val="171717"/>
              </a:solidFill>
              <a:prstDash val="solid"/>
              <a:miter/>
            </a:ln>
          </p:spPr>
          <p:txBody>
            <a:bodyPr/>
            <a:lstStyle/>
            <a:p>
              <a:endParaRPr lang="en-US"/>
            </a:p>
          </p:txBody>
        </p:sp>
        <p:sp>
          <p:nvSpPr>
            <p:cNvPr id="15" name="TextBox 15"/>
            <p:cNvSpPr txBox="1"/>
            <p:nvPr/>
          </p:nvSpPr>
          <p:spPr>
            <a:xfrm>
              <a:off x="0" y="-9525"/>
              <a:ext cx="1151028" cy="618998"/>
            </a:xfrm>
            <a:prstGeom prst="rect">
              <a:avLst/>
            </a:prstGeom>
          </p:spPr>
          <p:txBody>
            <a:bodyPr lIns="190500" tIns="190500" rIns="190500" bIns="190500" rtlCol="0" anchor="ctr"/>
            <a:lstStyle/>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Fractions and Mixed Numbers</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616617" y="422241"/>
            <a:ext cx="16837214" cy="13638144"/>
          </a:xfrm>
          <a:custGeom>
            <a:avLst/>
            <a:gdLst/>
            <a:ahLst/>
            <a:cxnLst/>
            <a:rect l="l" t="t" r="r" b="b"/>
            <a:pathLst>
              <a:path w="16837214" h="13638144">
                <a:moveTo>
                  <a:pt x="16837215" y="0"/>
                </a:moveTo>
                <a:lnTo>
                  <a:pt x="0" y="0"/>
                </a:lnTo>
                <a:lnTo>
                  <a:pt x="0" y="13638144"/>
                </a:lnTo>
                <a:lnTo>
                  <a:pt x="16837215" y="13638144"/>
                </a:lnTo>
                <a:lnTo>
                  <a:pt x="1683721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9037808" y="1651223"/>
            <a:ext cx="7249565" cy="93345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ASSIGNMENT</a:t>
            </a:r>
          </a:p>
        </p:txBody>
      </p:sp>
      <p:sp>
        <p:nvSpPr>
          <p:cNvPr id="5" name="TextBox 5"/>
          <p:cNvSpPr txBox="1"/>
          <p:nvPr/>
        </p:nvSpPr>
        <p:spPr>
          <a:xfrm>
            <a:off x="9037808" y="3105552"/>
            <a:ext cx="7249565"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How is multiplying fractions similar to dividing fractions?</a:t>
            </a:r>
          </a:p>
        </p:txBody>
      </p:sp>
      <p:grpSp>
        <p:nvGrpSpPr>
          <p:cNvPr id="6" name="Group 6"/>
          <p:cNvGrpSpPr/>
          <p:nvPr/>
        </p:nvGrpSpPr>
        <p:grpSpPr>
          <a:xfrm>
            <a:off x="9044576" y="4816456"/>
            <a:ext cx="7817518" cy="4122385"/>
            <a:chOff x="0" y="0"/>
            <a:chExt cx="2222924" cy="1172207"/>
          </a:xfrm>
        </p:grpSpPr>
        <p:sp>
          <p:nvSpPr>
            <p:cNvPr id="7" name="Freeform 7"/>
            <p:cNvSpPr/>
            <p:nvPr/>
          </p:nvSpPr>
          <p:spPr>
            <a:xfrm>
              <a:off x="0" y="0"/>
              <a:ext cx="2222924" cy="1172207"/>
            </a:xfrm>
            <a:custGeom>
              <a:avLst/>
              <a:gdLst/>
              <a:ahLst/>
              <a:cxnLst/>
              <a:rect l="l" t="t" r="r" b="b"/>
              <a:pathLst>
                <a:path w="2222924" h="1172207">
                  <a:moveTo>
                    <a:pt x="19807" y="0"/>
                  </a:moveTo>
                  <a:lnTo>
                    <a:pt x="2203117" y="0"/>
                  </a:lnTo>
                  <a:cubicBezTo>
                    <a:pt x="2214056" y="0"/>
                    <a:pt x="2222924" y="8868"/>
                    <a:pt x="2222924" y="19807"/>
                  </a:cubicBezTo>
                  <a:lnTo>
                    <a:pt x="2222924" y="1152400"/>
                  </a:lnTo>
                  <a:cubicBezTo>
                    <a:pt x="2222924" y="1163339"/>
                    <a:pt x="2214056" y="1172207"/>
                    <a:pt x="2203117" y="1172207"/>
                  </a:cubicBezTo>
                  <a:lnTo>
                    <a:pt x="19807" y="1172207"/>
                  </a:lnTo>
                  <a:cubicBezTo>
                    <a:pt x="8868" y="1172207"/>
                    <a:pt x="0" y="1163339"/>
                    <a:pt x="0" y="1152400"/>
                  </a:cubicBezTo>
                  <a:lnTo>
                    <a:pt x="0" y="19807"/>
                  </a:lnTo>
                  <a:cubicBezTo>
                    <a:pt x="0" y="8868"/>
                    <a:pt x="8868" y="0"/>
                    <a:pt x="19807" y="0"/>
                  </a:cubicBezTo>
                  <a:close/>
                </a:path>
              </a:pathLst>
            </a:custGeom>
            <a:solidFill>
              <a:srgbClr val="C7A953"/>
            </a:solidFill>
            <a:ln w="38100" cap="sq">
              <a:solidFill>
                <a:srgbClr val="171717"/>
              </a:solidFill>
              <a:prstDash val="solid"/>
              <a:miter/>
            </a:ln>
          </p:spPr>
          <p:txBody>
            <a:bodyPr/>
            <a:lstStyle/>
            <a:p>
              <a:endParaRPr lang="en-US"/>
            </a:p>
          </p:txBody>
        </p:sp>
        <p:sp>
          <p:nvSpPr>
            <p:cNvPr id="8" name="TextBox 8"/>
            <p:cNvSpPr txBox="1"/>
            <p:nvPr/>
          </p:nvSpPr>
          <p:spPr>
            <a:xfrm>
              <a:off x="0" y="-9525"/>
              <a:ext cx="2222924" cy="1181732"/>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9" name="TextBox 9"/>
          <p:cNvSpPr txBox="1"/>
          <p:nvPr/>
        </p:nvSpPr>
        <p:spPr>
          <a:xfrm>
            <a:off x="9615912" y="6235705"/>
            <a:ext cx="4072598"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6 kg of mangoes are being shipped in boxes.</a:t>
            </a:r>
          </a:p>
        </p:txBody>
      </p:sp>
      <p:sp>
        <p:nvSpPr>
          <p:cNvPr id="10" name="TextBox 10"/>
          <p:cNvSpPr txBox="1"/>
          <p:nvPr/>
        </p:nvSpPr>
        <p:spPr>
          <a:xfrm>
            <a:off x="9612528" y="5361794"/>
            <a:ext cx="2545231" cy="542925"/>
          </a:xfrm>
          <a:prstGeom prst="rect">
            <a:avLst/>
          </a:prstGeom>
        </p:spPr>
        <p:txBody>
          <a:bodyPr lIns="0" tIns="0" rIns="0" bIns="0" rtlCol="0" anchor="t">
            <a:spAutoFit/>
          </a:bodyPr>
          <a:lstStyle/>
          <a:p>
            <a:pPr marL="0" lvl="0" indent="0" algn="l">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Try this!</a:t>
            </a:r>
          </a:p>
        </p:txBody>
      </p:sp>
      <p:grpSp>
        <p:nvGrpSpPr>
          <p:cNvPr id="11" name="Group 11"/>
          <p:cNvGrpSpPr/>
          <p:nvPr/>
        </p:nvGrpSpPr>
        <p:grpSpPr>
          <a:xfrm>
            <a:off x="3839664" y="4228158"/>
            <a:ext cx="4044428" cy="2962543"/>
            <a:chOff x="0" y="0"/>
            <a:chExt cx="5392570" cy="3950058"/>
          </a:xfrm>
        </p:grpSpPr>
        <p:sp>
          <p:nvSpPr>
            <p:cNvPr id="12" name="Freeform 12"/>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13" name="Group 13"/>
            <p:cNvGrpSpPr/>
            <p:nvPr/>
          </p:nvGrpSpPr>
          <p:grpSpPr>
            <a:xfrm>
              <a:off x="44505" y="1151192"/>
              <a:ext cx="4495633" cy="2756147"/>
              <a:chOff x="0" y="0"/>
              <a:chExt cx="1233417" cy="756173"/>
            </a:xfrm>
          </p:grpSpPr>
          <p:sp>
            <p:nvSpPr>
              <p:cNvPr id="14" name="Freeform 14"/>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15" name="TextBox 15"/>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sp>
          <p:nvSpPr>
            <p:cNvPr id="16" name="Freeform 16"/>
            <p:cNvSpPr/>
            <p:nvPr/>
          </p:nvSpPr>
          <p:spPr>
            <a:xfrm flipH="1">
              <a:off x="1048524" y="1347978"/>
              <a:ext cx="2479536" cy="2344289"/>
            </a:xfrm>
            <a:custGeom>
              <a:avLst/>
              <a:gdLst/>
              <a:ahLst/>
              <a:cxnLst/>
              <a:rect l="l" t="t" r="r" b="b"/>
              <a:pathLst>
                <a:path w="2479536" h="2344289">
                  <a:moveTo>
                    <a:pt x="2479536" y="0"/>
                  </a:moveTo>
                  <a:lnTo>
                    <a:pt x="0" y="0"/>
                  </a:lnTo>
                  <a:lnTo>
                    <a:pt x="0" y="2344289"/>
                  </a:lnTo>
                  <a:lnTo>
                    <a:pt x="2479536" y="2344289"/>
                  </a:lnTo>
                  <a:lnTo>
                    <a:pt x="2479536"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grpSp>
        <p:nvGrpSpPr>
          <p:cNvPr id="17" name="Group 17"/>
          <p:cNvGrpSpPr/>
          <p:nvPr/>
        </p:nvGrpSpPr>
        <p:grpSpPr>
          <a:xfrm>
            <a:off x="2357734" y="2122711"/>
            <a:ext cx="4044428" cy="2962543"/>
            <a:chOff x="0" y="0"/>
            <a:chExt cx="5392570" cy="3950058"/>
          </a:xfrm>
        </p:grpSpPr>
        <p:sp>
          <p:nvSpPr>
            <p:cNvPr id="18" name="Freeform 18"/>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9" name="Group 19"/>
            <p:cNvGrpSpPr/>
            <p:nvPr/>
          </p:nvGrpSpPr>
          <p:grpSpPr>
            <a:xfrm>
              <a:off x="44505" y="1151192"/>
              <a:ext cx="4495633" cy="2756147"/>
              <a:chOff x="0" y="0"/>
              <a:chExt cx="1233417" cy="756173"/>
            </a:xfrm>
          </p:grpSpPr>
          <p:sp>
            <p:nvSpPr>
              <p:cNvPr id="20" name="Freeform 20"/>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21" name="TextBox 21"/>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sp>
          <p:nvSpPr>
            <p:cNvPr id="22" name="Freeform 22"/>
            <p:cNvSpPr/>
            <p:nvPr/>
          </p:nvSpPr>
          <p:spPr>
            <a:xfrm flipH="1">
              <a:off x="1048524" y="1347978"/>
              <a:ext cx="2479536" cy="2344289"/>
            </a:xfrm>
            <a:custGeom>
              <a:avLst/>
              <a:gdLst/>
              <a:ahLst/>
              <a:cxnLst/>
              <a:rect l="l" t="t" r="r" b="b"/>
              <a:pathLst>
                <a:path w="2479536" h="2344289">
                  <a:moveTo>
                    <a:pt x="2479536" y="0"/>
                  </a:moveTo>
                  <a:lnTo>
                    <a:pt x="0" y="0"/>
                  </a:lnTo>
                  <a:lnTo>
                    <a:pt x="0" y="2344289"/>
                  </a:lnTo>
                  <a:lnTo>
                    <a:pt x="2479536" y="2344289"/>
                  </a:lnTo>
                  <a:lnTo>
                    <a:pt x="247953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23" name="Group 23"/>
          <p:cNvGrpSpPr/>
          <p:nvPr/>
        </p:nvGrpSpPr>
        <p:grpSpPr>
          <a:xfrm>
            <a:off x="2182369" y="7904112"/>
            <a:ext cx="5701723" cy="1076579"/>
            <a:chOff x="0" y="0"/>
            <a:chExt cx="1621294" cy="306127"/>
          </a:xfrm>
        </p:grpSpPr>
        <p:sp>
          <p:nvSpPr>
            <p:cNvPr id="24" name="Freeform 24"/>
            <p:cNvSpPr/>
            <p:nvPr/>
          </p:nvSpPr>
          <p:spPr>
            <a:xfrm>
              <a:off x="0" y="0"/>
              <a:ext cx="1621294" cy="306127"/>
            </a:xfrm>
            <a:custGeom>
              <a:avLst/>
              <a:gdLst/>
              <a:ahLst/>
              <a:cxnLst/>
              <a:rect l="l" t="t" r="r" b="b"/>
              <a:pathLst>
                <a:path w="1621294" h="306127">
                  <a:moveTo>
                    <a:pt x="27156" y="0"/>
                  </a:moveTo>
                  <a:lnTo>
                    <a:pt x="1594138" y="0"/>
                  </a:lnTo>
                  <a:cubicBezTo>
                    <a:pt x="1601340" y="0"/>
                    <a:pt x="1608247" y="2861"/>
                    <a:pt x="1613340" y="7954"/>
                  </a:cubicBezTo>
                  <a:cubicBezTo>
                    <a:pt x="1618433" y="13047"/>
                    <a:pt x="1621294" y="19954"/>
                    <a:pt x="1621294" y="27156"/>
                  </a:cubicBezTo>
                  <a:lnTo>
                    <a:pt x="1621294" y="278971"/>
                  </a:lnTo>
                  <a:cubicBezTo>
                    <a:pt x="1621294" y="286173"/>
                    <a:pt x="1618433" y="293080"/>
                    <a:pt x="1613340" y="298173"/>
                  </a:cubicBezTo>
                  <a:cubicBezTo>
                    <a:pt x="1608247" y="303266"/>
                    <a:pt x="1601340" y="306127"/>
                    <a:pt x="1594138" y="306127"/>
                  </a:cubicBezTo>
                  <a:lnTo>
                    <a:pt x="27156" y="306127"/>
                  </a:lnTo>
                  <a:cubicBezTo>
                    <a:pt x="12158" y="306127"/>
                    <a:pt x="0" y="293969"/>
                    <a:pt x="0" y="278971"/>
                  </a:cubicBezTo>
                  <a:lnTo>
                    <a:pt x="0" y="27156"/>
                  </a:lnTo>
                  <a:cubicBezTo>
                    <a:pt x="0" y="19954"/>
                    <a:pt x="2861" y="13047"/>
                    <a:pt x="7954" y="7954"/>
                  </a:cubicBezTo>
                  <a:cubicBezTo>
                    <a:pt x="13047" y="2861"/>
                    <a:pt x="19954" y="0"/>
                    <a:pt x="27156" y="0"/>
                  </a:cubicBezTo>
                  <a:close/>
                </a:path>
              </a:pathLst>
            </a:custGeom>
            <a:solidFill>
              <a:srgbClr val="FCE45D"/>
            </a:solidFill>
            <a:ln w="38100" cap="sq">
              <a:solidFill>
                <a:srgbClr val="171717"/>
              </a:solidFill>
              <a:prstDash val="solid"/>
              <a:miter/>
            </a:ln>
          </p:spPr>
          <p:txBody>
            <a:bodyPr/>
            <a:lstStyle/>
            <a:p>
              <a:endParaRPr lang="en-US"/>
            </a:p>
          </p:txBody>
        </p:sp>
        <p:sp>
          <p:nvSpPr>
            <p:cNvPr id="25" name="TextBox 25"/>
            <p:cNvSpPr txBox="1"/>
            <p:nvPr/>
          </p:nvSpPr>
          <p:spPr>
            <a:xfrm>
              <a:off x="0" y="-9525"/>
              <a:ext cx="1621294" cy="315652"/>
            </a:xfrm>
            <a:prstGeom prst="rect">
              <a:avLst/>
            </a:prstGeom>
          </p:spPr>
          <p:txBody>
            <a:bodyPr lIns="190500" tIns="190500" rIns="190500" bIns="190500" rtlCol="0" anchor="ctr"/>
            <a:lstStyle/>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N</a:t>
              </a:r>
              <a:r>
                <a:rPr lang="en-US" sz="3500" u="none" strike="noStrike">
                  <a:solidFill>
                    <a:srgbClr val="000000"/>
                  </a:solidFill>
                  <a:latin typeface="Body Grotesque Large"/>
                  <a:ea typeface="Body Grotesque Large"/>
                  <a:cs typeface="Body Grotesque Large"/>
                  <a:sym typeface="Body Grotesque Large"/>
                </a:rPr>
                <a:t>umber of boxes?</a:t>
              </a:r>
            </a:p>
          </p:txBody>
        </p:sp>
      </p:grpSp>
      <p:sp>
        <p:nvSpPr>
          <p:cNvPr id="26" name="TextBox 26"/>
          <p:cNvSpPr txBox="1"/>
          <p:nvPr/>
        </p:nvSpPr>
        <p:spPr>
          <a:xfrm>
            <a:off x="9615912" y="7690642"/>
            <a:ext cx="6940054" cy="651620"/>
          </a:xfrm>
          <a:prstGeom prst="rect">
            <a:avLst/>
          </a:prstGeom>
        </p:spPr>
        <p:txBody>
          <a:bodyPr lIns="0" tIns="0" rIns="0" bIns="0" rtlCol="0" anchor="t">
            <a:spAutoFit/>
          </a:bodyPr>
          <a:lstStyle/>
          <a:p>
            <a:pPr marL="0" lvl="0" indent="0" algn="l">
              <a:lnSpc>
                <a:spcPts val="2525"/>
              </a:lnSpc>
            </a:pPr>
            <a:r>
              <a:rPr lang="en-US" sz="2296" b="1">
                <a:solidFill>
                  <a:srgbClr val="171717"/>
                </a:solidFill>
                <a:latin typeface="Body Grotesque Large Bold"/>
                <a:ea typeface="Body Grotesque Large Bold"/>
                <a:cs typeface="Body Grotesque Large Bold"/>
                <a:sym typeface="Body Grotesque Large Bold"/>
              </a:rPr>
              <a:t>If each box holds 1/4 kg of mangoes, how many boxes are needed?</a:t>
            </a:r>
          </a:p>
        </p:txBody>
      </p:sp>
      <p:sp>
        <p:nvSpPr>
          <p:cNvPr id="27" name="Freeform 27"/>
          <p:cNvSpPr/>
          <p:nvPr/>
        </p:nvSpPr>
        <p:spPr>
          <a:xfrm>
            <a:off x="13688510" y="8342262"/>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5164918" y="-3444026"/>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F9F5E3"/>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TextBox 5"/>
          <p:cNvSpPr txBox="1"/>
          <p:nvPr/>
        </p:nvSpPr>
        <p:spPr>
          <a:xfrm>
            <a:off x="795773" y="894599"/>
            <a:ext cx="3853511" cy="1239947"/>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RESOURCE </a:t>
            </a:r>
          </a:p>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PAGE</a:t>
            </a:r>
          </a:p>
        </p:txBody>
      </p:sp>
      <p:sp>
        <p:nvSpPr>
          <p:cNvPr id="6" name="TextBox 6"/>
          <p:cNvSpPr txBox="1"/>
          <p:nvPr/>
        </p:nvSpPr>
        <p:spPr>
          <a:xfrm>
            <a:off x="795773" y="3399917"/>
            <a:ext cx="3853511"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Use these design resources in your Canva Presentation.</a:t>
            </a:r>
          </a:p>
        </p:txBody>
      </p:sp>
      <p:sp>
        <p:nvSpPr>
          <p:cNvPr id="7" name="TextBox 7"/>
          <p:cNvSpPr txBox="1"/>
          <p:nvPr/>
        </p:nvSpPr>
        <p:spPr>
          <a:xfrm>
            <a:off x="795773" y="4661154"/>
            <a:ext cx="3596845"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This presentation template uses the following free fonts:</a:t>
            </a:r>
          </a:p>
        </p:txBody>
      </p:sp>
      <p:sp>
        <p:nvSpPr>
          <p:cNvPr id="8" name="TextBox 8"/>
          <p:cNvSpPr txBox="1"/>
          <p:nvPr/>
        </p:nvSpPr>
        <p:spPr>
          <a:xfrm>
            <a:off x="795773" y="5922391"/>
            <a:ext cx="3954231" cy="8987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Titles: Body Grotesque Large Bold</a:t>
            </a:r>
          </a:p>
          <a:p>
            <a:pPr marL="0" lvl="1" indent="0" algn="l">
              <a:lnSpc>
                <a:spcPts val="2436"/>
              </a:lnSpc>
              <a:spcBef>
                <a:spcPct val="0"/>
              </a:spcBef>
            </a:pPr>
            <a:r>
              <a:rPr lang="en-US" sz="1740" u="none" strike="noStrike">
                <a:solidFill>
                  <a:srgbClr val="0F1A38"/>
                </a:solidFill>
                <a:latin typeface="Nunito"/>
                <a:ea typeface="Nunito"/>
                <a:cs typeface="Nunito"/>
                <a:sym typeface="Nunito"/>
              </a:rPr>
              <a:t>Headers: Body Grotesque Large Bold</a:t>
            </a:r>
          </a:p>
          <a:p>
            <a:pPr marL="0" lvl="1" indent="0" algn="l">
              <a:lnSpc>
                <a:spcPts val="2436"/>
              </a:lnSpc>
              <a:spcBef>
                <a:spcPct val="0"/>
              </a:spcBef>
            </a:pPr>
            <a:r>
              <a:rPr lang="en-US" sz="1740" u="none" strike="noStrike">
                <a:solidFill>
                  <a:srgbClr val="0F1A38"/>
                </a:solidFill>
                <a:latin typeface="Nunito"/>
                <a:ea typeface="Nunito"/>
                <a:cs typeface="Nunito"/>
                <a:sym typeface="Nunito"/>
              </a:rPr>
              <a:t>Body Copy: Nunito</a:t>
            </a:r>
          </a:p>
        </p:txBody>
      </p:sp>
      <p:sp>
        <p:nvSpPr>
          <p:cNvPr id="9" name="TextBox 9"/>
          <p:cNvSpPr txBox="1"/>
          <p:nvPr/>
        </p:nvSpPr>
        <p:spPr>
          <a:xfrm>
            <a:off x="795773" y="7517003"/>
            <a:ext cx="3954231" cy="15083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You can find these fonts online too. Happy designing! </a:t>
            </a:r>
          </a:p>
          <a:p>
            <a:pPr marL="0" lvl="1" indent="0" algn="l">
              <a:lnSpc>
                <a:spcPts val="2436"/>
              </a:lnSpc>
              <a:spcBef>
                <a:spcPct val="0"/>
              </a:spcBef>
            </a:pPr>
            <a:endParaRPr lang="en-US" sz="1740" u="none" strike="noStrike">
              <a:solidFill>
                <a:srgbClr val="0F1A38"/>
              </a:solidFill>
              <a:latin typeface="Nunito"/>
              <a:ea typeface="Nunito"/>
              <a:cs typeface="Nunito"/>
              <a:sym typeface="Nunito"/>
            </a:endParaRPr>
          </a:p>
          <a:p>
            <a:pPr marL="0" lvl="1" indent="0" algn="l">
              <a:lnSpc>
                <a:spcPts val="2436"/>
              </a:lnSpc>
              <a:spcBef>
                <a:spcPct val="0"/>
              </a:spcBef>
            </a:pPr>
            <a:r>
              <a:rPr lang="en-US" sz="1740" u="none" strike="noStrike">
                <a:solidFill>
                  <a:srgbClr val="0F1A38"/>
                </a:solidFill>
                <a:latin typeface="Nunito"/>
                <a:ea typeface="Nunito"/>
                <a:cs typeface="Nunito"/>
                <a:sym typeface="Nunito"/>
              </a:rPr>
              <a:t>Don't forget to delete this page</a:t>
            </a:r>
          </a:p>
          <a:p>
            <a:pPr marL="0" lvl="1" indent="0" algn="l">
              <a:lnSpc>
                <a:spcPts val="2436"/>
              </a:lnSpc>
              <a:spcBef>
                <a:spcPct val="0"/>
              </a:spcBef>
            </a:pPr>
            <a:r>
              <a:rPr lang="en-US" sz="1740" u="none" strike="noStrike">
                <a:solidFill>
                  <a:srgbClr val="0F1A38"/>
                </a:solidFill>
                <a:latin typeface="Nunito"/>
                <a:ea typeface="Nunito"/>
                <a:cs typeface="Nunito"/>
                <a:sym typeface="Nunito"/>
              </a:rPr>
              <a:t>before presenting. </a:t>
            </a:r>
          </a:p>
        </p:txBody>
      </p:sp>
      <p:sp>
        <p:nvSpPr>
          <p:cNvPr id="10" name="Freeform 10"/>
          <p:cNvSpPr/>
          <p:nvPr/>
        </p:nvSpPr>
        <p:spPr>
          <a:xfrm>
            <a:off x="10616526" y="2288923"/>
            <a:ext cx="2271850" cy="1499421"/>
          </a:xfrm>
          <a:custGeom>
            <a:avLst/>
            <a:gdLst/>
            <a:ahLst/>
            <a:cxnLst/>
            <a:rect l="l" t="t" r="r" b="b"/>
            <a:pathLst>
              <a:path w="2271850" h="1499421">
                <a:moveTo>
                  <a:pt x="0" y="0"/>
                </a:moveTo>
                <a:lnTo>
                  <a:pt x="2271850" y="0"/>
                </a:lnTo>
                <a:lnTo>
                  <a:pt x="2271850" y="1499421"/>
                </a:lnTo>
                <a:lnTo>
                  <a:pt x="0" y="1499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6391581" y="679531"/>
            <a:ext cx="3657162" cy="3227445"/>
          </a:xfrm>
          <a:custGeom>
            <a:avLst/>
            <a:gdLst/>
            <a:ahLst/>
            <a:cxnLst/>
            <a:rect l="l" t="t" r="r" b="b"/>
            <a:pathLst>
              <a:path w="3657162" h="3227445">
                <a:moveTo>
                  <a:pt x="0" y="0"/>
                </a:moveTo>
                <a:lnTo>
                  <a:pt x="3657162" y="0"/>
                </a:lnTo>
                <a:lnTo>
                  <a:pt x="3657162" y="3227446"/>
                </a:lnTo>
                <a:lnTo>
                  <a:pt x="0" y="32274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1047723" y="576308"/>
            <a:ext cx="1409456" cy="1499421"/>
          </a:xfrm>
          <a:custGeom>
            <a:avLst/>
            <a:gdLst/>
            <a:ahLst/>
            <a:cxnLst/>
            <a:rect l="l" t="t" r="r" b="b"/>
            <a:pathLst>
              <a:path w="1409456" h="1499421">
                <a:moveTo>
                  <a:pt x="0" y="0"/>
                </a:moveTo>
                <a:lnTo>
                  <a:pt x="1409456" y="0"/>
                </a:lnTo>
                <a:lnTo>
                  <a:pt x="1409456" y="1499421"/>
                </a:lnTo>
                <a:lnTo>
                  <a:pt x="0" y="14994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3459876" y="576308"/>
            <a:ext cx="1353084" cy="3330669"/>
          </a:xfrm>
          <a:custGeom>
            <a:avLst/>
            <a:gdLst/>
            <a:ahLst/>
            <a:cxnLst/>
            <a:rect l="l" t="t" r="r" b="b"/>
            <a:pathLst>
              <a:path w="1353084" h="3330669">
                <a:moveTo>
                  <a:pt x="0" y="0"/>
                </a:moveTo>
                <a:lnTo>
                  <a:pt x="1353084" y="0"/>
                </a:lnTo>
                <a:lnTo>
                  <a:pt x="1353084" y="3330669"/>
                </a:lnTo>
                <a:lnTo>
                  <a:pt x="0" y="3330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5127672" y="576308"/>
            <a:ext cx="2131628" cy="3330669"/>
          </a:xfrm>
          <a:custGeom>
            <a:avLst/>
            <a:gdLst/>
            <a:ahLst/>
            <a:cxnLst/>
            <a:rect l="l" t="t" r="r" b="b"/>
            <a:pathLst>
              <a:path w="2131628" h="3330669">
                <a:moveTo>
                  <a:pt x="0" y="0"/>
                </a:moveTo>
                <a:lnTo>
                  <a:pt x="2131628" y="0"/>
                </a:lnTo>
                <a:lnTo>
                  <a:pt x="2131628" y="3330669"/>
                </a:lnTo>
                <a:lnTo>
                  <a:pt x="0" y="3330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a:off x="6391581" y="4248020"/>
            <a:ext cx="1364328" cy="2367598"/>
          </a:xfrm>
          <a:custGeom>
            <a:avLst/>
            <a:gdLst/>
            <a:ahLst/>
            <a:cxnLst/>
            <a:rect l="l" t="t" r="r" b="b"/>
            <a:pathLst>
              <a:path w="1364328" h="2367598">
                <a:moveTo>
                  <a:pt x="0" y="0"/>
                </a:moveTo>
                <a:lnTo>
                  <a:pt x="1364329" y="0"/>
                </a:lnTo>
                <a:lnTo>
                  <a:pt x="1364329" y="2367598"/>
                </a:lnTo>
                <a:lnTo>
                  <a:pt x="0" y="23675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8317122" y="4248020"/>
            <a:ext cx="3463241" cy="2367598"/>
          </a:xfrm>
          <a:custGeom>
            <a:avLst/>
            <a:gdLst/>
            <a:ahLst/>
            <a:cxnLst/>
            <a:rect l="l" t="t" r="r" b="b"/>
            <a:pathLst>
              <a:path w="3463241" h="2367598">
                <a:moveTo>
                  <a:pt x="0" y="0"/>
                </a:moveTo>
                <a:lnTo>
                  <a:pt x="3463242" y="0"/>
                </a:lnTo>
                <a:lnTo>
                  <a:pt x="3463242" y="2367598"/>
                </a:lnTo>
                <a:lnTo>
                  <a:pt x="0" y="236759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17" name="Freeform 17"/>
          <p:cNvSpPr/>
          <p:nvPr/>
        </p:nvSpPr>
        <p:spPr>
          <a:xfrm>
            <a:off x="12140935" y="4248020"/>
            <a:ext cx="3222165" cy="2311903"/>
          </a:xfrm>
          <a:custGeom>
            <a:avLst/>
            <a:gdLst/>
            <a:ahLst/>
            <a:cxnLst/>
            <a:rect l="l" t="t" r="r" b="b"/>
            <a:pathLst>
              <a:path w="3222165" h="2311903">
                <a:moveTo>
                  <a:pt x="0" y="0"/>
                </a:moveTo>
                <a:lnTo>
                  <a:pt x="3222165" y="0"/>
                </a:lnTo>
                <a:lnTo>
                  <a:pt x="3222165" y="2311904"/>
                </a:lnTo>
                <a:lnTo>
                  <a:pt x="0" y="23119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8" name="Freeform 18"/>
          <p:cNvSpPr/>
          <p:nvPr/>
        </p:nvSpPr>
        <p:spPr>
          <a:xfrm>
            <a:off x="11045783" y="7094837"/>
            <a:ext cx="3402738" cy="2615855"/>
          </a:xfrm>
          <a:custGeom>
            <a:avLst/>
            <a:gdLst/>
            <a:ahLst/>
            <a:cxnLst/>
            <a:rect l="l" t="t" r="r" b="b"/>
            <a:pathLst>
              <a:path w="3402738" h="2615855">
                <a:moveTo>
                  <a:pt x="0" y="0"/>
                </a:moveTo>
                <a:lnTo>
                  <a:pt x="3402738" y="0"/>
                </a:lnTo>
                <a:lnTo>
                  <a:pt x="3402738" y="2615855"/>
                </a:lnTo>
                <a:lnTo>
                  <a:pt x="0" y="261585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Freeform 19"/>
          <p:cNvSpPr/>
          <p:nvPr/>
        </p:nvSpPr>
        <p:spPr>
          <a:xfrm>
            <a:off x="6144676" y="7094837"/>
            <a:ext cx="4218469" cy="490397"/>
          </a:xfrm>
          <a:custGeom>
            <a:avLst/>
            <a:gdLst/>
            <a:ahLst/>
            <a:cxnLst/>
            <a:rect l="l" t="t" r="r" b="b"/>
            <a:pathLst>
              <a:path w="4218469" h="490397">
                <a:moveTo>
                  <a:pt x="0" y="0"/>
                </a:moveTo>
                <a:lnTo>
                  <a:pt x="4218469" y="0"/>
                </a:lnTo>
                <a:lnTo>
                  <a:pt x="4218469" y="490397"/>
                </a:lnTo>
                <a:lnTo>
                  <a:pt x="0" y="490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0" name="Freeform 20"/>
          <p:cNvSpPr/>
          <p:nvPr/>
        </p:nvSpPr>
        <p:spPr>
          <a:xfrm>
            <a:off x="6484149" y="7996862"/>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1" name="Freeform 21"/>
          <p:cNvSpPr/>
          <p:nvPr/>
        </p:nvSpPr>
        <p:spPr>
          <a:xfrm>
            <a:off x="15773165" y="4248020"/>
            <a:ext cx="1202190" cy="2311903"/>
          </a:xfrm>
          <a:custGeom>
            <a:avLst/>
            <a:gdLst/>
            <a:ahLst/>
            <a:cxnLst/>
            <a:rect l="l" t="t" r="r" b="b"/>
            <a:pathLst>
              <a:path w="1202190" h="2311903">
                <a:moveTo>
                  <a:pt x="0" y="0"/>
                </a:moveTo>
                <a:lnTo>
                  <a:pt x="1202189" y="0"/>
                </a:lnTo>
                <a:lnTo>
                  <a:pt x="1202189" y="2311904"/>
                </a:lnTo>
                <a:lnTo>
                  <a:pt x="0" y="231190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grpSp>
        <p:nvGrpSpPr>
          <p:cNvPr id="22" name="Group 22"/>
          <p:cNvGrpSpPr/>
          <p:nvPr/>
        </p:nvGrpSpPr>
        <p:grpSpPr>
          <a:xfrm>
            <a:off x="15131159" y="6821161"/>
            <a:ext cx="2128141" cy="2724020"/>
            <a:chOff x="0" y="0"/>
            <a:chExt cx="2837521" cy="3632027"/>
          </a:xfrm>
        </p:grpSpPr>
        <p:sp>
          <p:nvSpPr>
            <p:cNvPr id="23" name="Freeform 23"/>
            <p:cNvSpPr/>
            <p:nvPr/>
          </p:nvSpPr>
          <p:spPr>
            <a:xfrm>
              <a:off x="0" y="0"/>
              <a:ext cx="2837521" cy="3632027"/>
            </a:xfrm>
            <a:custGeom>
              <a:avLst/>
              <a:gdLst/>
              <a:ahLst/>
              <a:cxnLst/>
              <a:rect l="l" t="t" r="r" b="b"/>
              <a:pathLst>
                <a:path w="2837521" h="3632027">
                  <a:moveTo>
                    <a:pt x="0" y="0"/>
                  </a:moveTo>
                  <a:lnTo>
                    <a:pt x="2837521" y="0"/>
                  </a:lnTo>
                  <a:lnTo>
                    <a:pt x="2837521" y="3632027"/>
                  </a:lnTo>
                  <a:lnTo>
                    <a:pt x="0" y="3632027"/>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a:p>
          </p:txBody>
        </p:sp>
        <p:grpSp>
          <p:nvGrpSpPr>
            <p:cNvPr id="24" name="Group 24"/>
            <p:cNvGrpSpPr/>
            <p:nvPr/>
          </p:nvGrpSpPr>
          <p:grpSpPr>
            <a:xfrm>
              <a:off x="507325" y="1203504"/>
              <a:ext cx="1957961" cy="1516346"/>
              <a:chOff x="0" y="0"/>
              <a:chExt cx="863619" cy="668831"/>
            </a:xfrm>
          </p:grpSpPr>
          <p:sp>
            <p:nvSpPr>
              <p:cNvPr id="25" name="Freeform 25"/>
              <p:cNvSpPr/>
              <p:nvPr/>
            </p:nvSpPr>
            <p:spPr>
              <a:xfrm>
                <a:off x="0" y="0"/>
                <a:ext cx="863619" cy="668831"/>
              </a:xfrm>
              <a:custGeom>
                <a:avLst/>
                <a:gdLst/>
                <a:ahLst/>
                <a:cxnLst/>
                <a:rect l="l" t="t" r="r" b="b"/>
                <a:pathLst>
                  <a:path w="863619" h="668831">
                    <a:moveTo>
                      <a:pt x="50981" y="0"/>
                    </a:moveTo>
                    <a:lnTo>
                      <a:pt x="812637" y="0"/>
                    </a:lnTo>
                    <a:cubicBezTo>
                      <a:pt x="840793" y="0"/>
                      <a:pt x="863619" y="22825"/>
                      <a:pt x="863619" y="50981"/>
                    </a:cubicBezTo>
                    <a:lnTo>
                      <a:pt x="863619" y="617849"/>
                    </a:lnTo>
                    <a:cubicBezTo>
                      <a:pt x="863619" y="631370"/>
                      <a:pt x="858247" y="644338"/>
                      <a:pt x="848686" y="653899"/>
                    </a:cubicBezTo>
                    <a:cubicBezTo>
                      <a:pt x="839126" y="663459"/>
                      <a:pt x="826158" y="668831"/>
                      <a:pt x="812637" y="668831"/>
                    </a:cubicBezTo>
                    <a:lnTo>
                      <a:pt x="50981" y="668831"/>
                    </a:lnTo>
                    <a:cubicBezTo>
                      <a:pt x="37460" y="668831"/>
                      <a:pt x="24493" y="663459"/>
                      <a:pt x="14932" y="653899"/>
                    </a:cubicBezTo>
                    <a:cubicBezTo>
                      <a:pt x="5371" y="644338"/>
                      <a:pt x="0" y="631370"/>
                      <a:pt x="0" y="617849"/>
                    </a:cubicBezTo>
                    <a:lnTo>
                      <a:pt x="0" y="50981"/>
                    </a:lnTo>
                    <a:cubicBezTo>
                      <a:pt x="0" y="37460"/>
                      <a:pt x="5371" y="24493"/>
                      <a:pt x="14932" y="14932"/>
                    </a:cubicBezTo>
                    <a:cubicBezTo>
                      <a:pt x="24493" y="5371"/>
                      <a:pt x="37460" y="0"/>
                      <a:pt x="50981" y="0"/>
                    </a:cubicBezTo>
                    <a:close/>
                  </a:path>
                </a:pathLst>
              </a:custGeom>
              <a:solidFill>
                <a:srgbClr val="619EA9"/>
              </a:solidFill>
              <a:ln w="38100" cap="sq">
                <a:solidFill>
                  <a:srgbClr val="171717"/>
                </a:solidFill>
                <a:prstDash val="solid"/>
                <a:miter/>
              </a:ln>
            </p:spPr>
            <p:txBody>
              <a:bodyPr/>
              <a:lstStyle/>
              <a:p>
                <a:endParaRPr lang="en-US"/>
              </a:p>
            </p:txBody>
          </p:sp>
          <p:sp>
            <p:nvSpPr>
              <p:cNvPr id="26" name="TextBox 26"/>
              <p:cNvSpPr txBox="1"/>
              <p:nvPr/>
            </p:nvSpPr>
            <p:spPr>
              <a:xfrm>
                <a:off x="0" y="9525"/>
                <a:ext cx="863619" cy="659306"/>
              </a:xfrm>
              <a:prstGeom prst="rect">
                <a:avLst/>
              </a:prstGeom>
            </p:spPr>
            <p:txBody>
              <a:bodyPr lIns="190500" tIns="190500" rIns="190500" bIns="190500" rtlCol="0" anchor="ctr"/>
              <a:lstStyle/>
              <a:p>
                <a:pPr marL="0" lvl="0" indent="0" algn="ctr">
                  <a:lnSpc>
                    <a:spcPts val="2645"/>
                  </a:lnSpc>
                </a:pPr>
                <a:endParaRPr/>
              </a:p>
            </p:txBody>
          </p:sp>
        </p:grpSp>
      </p:grpSp>
      <p:sp>
        <p:nvSpPr>
          <p:cNvPr id="27" name="AutoShape 27"/>
          <p:cNvSpPr/>
          <p:nvPr/>
        </p:nvSpPr>
        <p:spPr>
          <a:xfrm>
            <a:off x="5454854"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TextBox 2"/>
          <p:cNvSpPr txBox="1"/>
          <p:nvPr/>
        </p:nvSpPr>
        <p:spPr>
          <a:xfrm>
            <a:off x="1178308" y="3278485"/>
            <a:ext cx="10368295" cy="2466975"/>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THIS PRESENTATION TEMPLATE IS FREE FOR EVERYONE TO USE THANKS TO THE FOLLOWING:</a:t>
            </a:r>
          </a:p>
        </p:txBody>
      </p:sp>
      <p:sp>
        <p:nvSpPr>
          <p:cNvPr id="3" name="TextBox 3"/>
          <p:cNvSpPr txBox="1"/>
          <p:nvPr/>
        </p:nvSpPr>
        <p:spPr>
          <a:xfrm>
            <a:off x="1178308" y="6668100"/>
            <a:ext cx="7276479"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SlidesCarnival for the presentation template</a:t>
            </a:r>
          </a:p>
          <a:p>
            <a:pPr marL="0" lvl="1" indent="0" algn="l">
              <a:lnSpc>
                <a:spcPts val="2436"/>
              </a:lnSpc>
              <a:spcBef>
                <a:spcPct val="0"/>
              </a:spcBef>
            </a:pPr>
            <a:r>
              <a:rPr lang="en-US" sz="1740" u="none" strike="noStrike">
                <a:solidFill>
                  <a:srgbClr val="0F1A38"/>
                </a:solidFill>
                <a:latin typeface="Nunito"/>
                <a:ea typeface="Nunito"/>
                <a:cs typeface="Nunito"/>
                <a:sym typeface="Nunito"/>
              </a:rPr>
              <a:t>Pexels for the photos</a:t>
            </a:r>
          </a:p>
        </p:txBody>
      </p:sp>
      <p:sp>
        <p:nvSpPr>
          <p:cNvPr id="4" name="TextBox 4"/>
          <p:cNvSpPr txBox="1"/>
          <p:nvPr/>
        </p:nvSpPr>
        <p:spPr>
          <a:xfrm>
            <a:off x="1178308" y="8222810"/>
            <a:ext cx="8057702" cy="609600"/>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HAPPY DESIGNING! </a:t>
            </a:r>
          </a:p>
        </p:txBody>
      </p:sp>
      <p:sp>
        <p:nvSpPr>
          <p:cNvPr id="5" name="Freeform 5"/>
          <p:cNvSpPr/>
          <p:nvPr/>
        </p:nvSpPr>
        <p:spPr>
          <a:xfrm>
            <a:off x="1178308" y="1454590"/>
            <a:ext cx="3452617" cy="863154"/>
          </a:xfrm>
          <a:custGeom>
            <a:avLst/>
            <a:gdLst/>
            <a:ahLst/>
            <a:cxnLst/>
            <a:rect l="l" t="t" r="r" b="b"/>
            <a:pathLst>
              <a:path w="3452617" h="863154">
                <a:moveTo>
                  <a:pt x="0" y="0"/>
                </a:moveTo>
                <a:lnTo>
                  <a:pt x="3452617" y="0"/>
                </a:lnTo>
                <a:lnTo>
                  <a:pt x="3452617" y="863155"/>
                </a:lnTo>
                <a:lnTo>
                  <a:pt x="0" y="863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627977">
            <a:off x="12751848" y="1699405"/>
            <a:ext cx="7432143" cy="9618067"/>
          </a:xfrm>
          <a:custGeom>
            <a:avLst/>
            <a:gdLst/>
            <a:ahLst/>
            <a:cxnLst/>
            <a:rect l="l" t="t" r="r" b="b"/>
            <a:pathLst>
              <a:path w="7432143" h="9618067">
                <a:moveTo>
                  <a:pt x="0" y="0"/>
                </a:moveTo>
                <a:lnTo>
                  <a:pt x="7432143" y="0"/>
                </a:lnTo>
                <a:lnTo>
                  <a:pt x="7432143" y="9618067"/>
                </a:lnTo>
                <a:lnTo>
                  <a:pt x="0" y="961806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Freeform 7"/>
          <p:cNvSpPr/>
          <p:nvPr/>
        </p:nvSpPr>
        <p:spPr>
          <a:xfrm>
            <a:off x="11649098" y="-328586"/>
            <a:ext cx="3260135" cy="3260135"/>
          </a:xfrm>
          <a:custGeom>
            <a:avLst/>
            <a:gdLst/>
            <a:ahLst/>
            <a:cxnLst/>
            <a:rect l="l" t="t" r="r" b="b"/>
            <a:pathLst>
              <a:path w="3260135" h="3260135">
                <a:moveTo>
                  <a:pt x="0" y="0"/>
                </a:moveTo>
                <a:lnTo>
                  <a:pt x="3260135" y="0"/>
                </a:lnTo>
                <a:lnTo>
                  <a:pt x="3260135" y="3260135"/>
                </a:lnTo>
                <a:lnTo>
                  <a:pt x="0" y="3260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216284" y="747290"/>
            <a:ext cx="2032526" cy="2032526"/>
          </a:xfrm>
          <a:custGeom>
            <a:avLst/>
            <a:gdLst/>
            <a:ahLst/>
            <a:cxnLst/>
            <a:rect l="l" t="t" r="r" b="b"/>
            <a:pathLst>
              <a:path w="2032526" h="2032526">
                <a:moveTo>
                  <a:pt x="0" y="0"/>
                </a:moveTo>
                <a:lnTo>
                  <a:pt x="2032527" y="0"/>
                </a:lnTo>
                <a:lnTo>
                  <a:pt x="2032527" y="2032527"/>
                </a:lnTo>
                <a:lnTo>
                  <a:pt x="0" y="2032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rot="-1627977">
            <a:off x="12981785" y="2016166"/>
            <a:ext cx="4517050" cy="5845594"/>
          </a:xfrm>
          <a:custGeom>
            <a:avLst/>
            <a:gdLst/>
            <a:ahLst/>
            <a:cxnLst/>
            <a:rect l="l" t="t" r="r" b="b"/>
            <a:pathLst>
              <a:path w="4517050" h="5845594">
                <a:moveTo>
                  <a:pt x="0" y="0"/>
                </a:moveTo>
                <a:lnTo>
                  <a:pt x="4517050" y="0"/>
                </a:lnTo>
                <a:lnTo>
                  <a:pt x="4517050" y="5845595"/>
                </a:lnTo>
                <a:lnTo>
                  <a:pt x="0" y="584559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20" name="TextBox 20"/>
          <p:cNvSpPr txBox="1"/>
          <p:nvPr/>
        </p:nvSpPr>
        <p:spPr>
          <a:xfrm>
            <a:off x="2122169" y="2530996"/>
            <a:ext cx="8509534" cy="936795"/>
          </a:xfrm>
          <a:prstGeom prst="rect">
            <a:avLst/>
          </a:prstGeom>
        </p:spPr>
        <p:txBody>
          <a:bodyPr lIns="0" tIns="0" rIns="0" bIns="0" rtlCol="0" anchor="t">
            <a:spAutoFit/>
          </a:bodyPr>
          <a:lstStyle/>
          <a:p>
            <a:pPr marL="0" lvl="0" indent="0" algn="l">
              <a:lnSpc>
                <a:spcPts val="7321"/>
              </a:lnSpc>
              <a:spcBef>
                <a:spcPct val="0"/>
              </a:spcBef>
            </a:pPr>
            <a:r>
              <a:rPr lang="en-US" sz="6101" b="1" u="none" strike="noStrike" dirty="0">
                <a:solidFill>
                  <a:srgbClr val="000000"/>
                </a:solidFill>
                <a:latin typeface="Body Grotesque Large Bold"/>
                <a:ea typeface="Body Grotesque Large Bold"/>
                <a:cs typeface="Body Grotesque Large Bold"/>
                <a:sym typeface="Body Grotesque Large Bold"/>
              </a:rPr>
              <a:t>This Project…</a:t>
            </a:r>
          </a:p>
        </p:txBody>
      </p:sp>
      <p:sp>
        <p:nvSpPr>
          <p:cNvPr id="21" name="TextBox 21"/>
          <p:cNvSpPr txBox="1"/>
          <p:nvPr/>
        </p:nvSpPr>
        <p:spPr>
          <a:xfrm>
            <a:off x="2122168" y="4025530"/>
            <a:ext cx="10094116" cy="1558119"/>
          </a:xfrm>
          <a:prstGeom prst="rect">
            <a:avLst/>
          </a:prstGeom>
        </p:spPr>
        <p:txBody>
          <a:bodyPr wrap="square" lIns="0" tIns="0" rIns="0" bIns="0" rtlCol="0" anchor="t">
            <a:spAutoFit/>
          </a:bodyPr>
          <a:lstStyle/>
          <a:p>
            <a:pPr marL="0" lvl="1" indent="0" algn="l">
              <a:lnSpc>
                <a:spcPts val="4200"/>
              </a:lnSpc>
              <a:spcBef>
                <a:spcPct val="0"/>
              </a:spcBef>
            </a:pPr>
            <a:r>
              <a:rPr lang="en-US" sz="3000" b="1" u="sng" dirty="0">
                <a:solidFill>
                  <a:srgbClr val="0F1A38"/>
                </a:solidFill>
                <a:latin typeface="Nunito"/>
                <a:ea typeface="Nunito"/>
                <a:cs typeface="Nunito"/>
                <a:sym typeface="Nunito"/>
              </a:rPr>
              <a:t>Background: </a:t>
            </a:r>
          </a:p>
          <a:p>
            <a:pPr marL="0" lvl="1" indent="0" algn="l">
              <a:lnSpc>
                <a:spcPts val="4200"/>
              </a:lnSpc>
              <a:spcBef>
                <a:spcPct val="0"/>
              </a:spcBef>
            </a:pPr>
            <a:r>
              <a:rPr lang="en-AU" sz="2000" dirty="0">
                <a:solidFill>
                  <a:srgbClr val="0F1A38"/>
                </a:solidFill>
                <a:latin typeface="Nunito"/>
              </a:rPr>
              <a:t>Schools react to student problems instead of preventing them. When help comes after students are already failing, it's less effective and leads to higher dropout rates.</a:t>
            </a:r>
            <a:endParaRPr lang="en-US" sz="2000" dirty="0">
              <a:solidFill>
                <a:srgbClr val="0F1A38"/>
              </a:solidFill>
              <a:latin typeface="Nunito"/>
              <a:sym typeface="Nunito"/>
            </a:endParaRPr>
          </a:p>
        </p:txBody>
      </p:sp>
      <p:sp>
        <p:nvSpPr>
          <p:cNvPr id="22" name="TextBox 21">
            <a:extLst>
              <a:ext uri="{FF2B5EF4-FFF2-40B4-BE49-F238E27FC236}">
                <a16:creationId xmlns:a16="http://schemas.microsoft.com/office/drawing/2014/main" id="{E6B89FAF-4EDA-0987-B2DA-EEE0A017B79C}"/>
              </a:ext>
            </a:extLst>
          </p:cNvPr>
          <p:cNvSpPr txBox="1"/>
          <p:nvPr/>
        </p:nvSpPr>
        <p:spPr>
          <a:xfrm>
            <a:off x="2122168" y="5886858"/>
            <a:ext cx="10094116" cy="2096471"/>
          </a:xfrm>
          <a:prstGeom prst="rect">
            <a:avLst/>
          </a:prstGeom>
        </p:spPr>
        <p:txBody>
          <a:bodyPr lIns="0" tIns="0" rIns="0" bIns="0" rtlCol="0" anchor="t">
            <a:spAutoFit/>
          </a:bodyPr>
          <a:lstStyle/>
          <a:p>
            <a:pPr marL="0" lvl="1" indent="0" algn="l">
              <a:lnSpc>
                <a:spcPts val="4200"/>
              </a:lnSpc>
              <a:spcBef>
                <a:spcPct val="0"/>
              </a:spcBef>
            </a:pPr>
            <a:r>
              <a:rPr lang="en-US" sz="3000" b="1" u="sng" dirty="0">
                <a:solidFill>
                  <a:srgbClr val="0F1A38"/>
                </a:solidFill>
                <a:latin typeface="Nunito"/>
                <a:ea typeface="Nunito"/>
                <a:cs typeface="Nunito"/>
                <a:sym typeface="Nunito"/>
              </a:rPr>
              <a:t>Problem Statement: </a:t>
            </a:r>
          </a:p>
          <a:p>
            <a:pPr marL="0" lvl="1" indent="0" algn="l">
              <a:lnSpc>
                <a:spcPts val="4200"/>
              </a:lnSpc>
              <a:spcBef>
                <a:spcPct val="0"/>
              </a:spcBef>
            </a:pPr>
            <a:r>
              <a:rPr lang="en-AU" sz="2000" dirty="0">
                <a:solidFill>
                  <a:srgbClr val="0F1A38"/>
                </a:solidFill>
                <a:latin typeface="Nunito"/>
              </a:rPr>
              <a:t>Current methods identify at-risk students too late, causing high failure rates. This project will build a predictive model to identify student risk with over 90% accuracy, enabling timely, proactive interventions to improve success and retention.</a:t>
            </a:r>
            <a:endParaRPr lang="en-US" sz="2000" dirty="0">
              <a:solidFill>
                <a:srgbClr val="0F1A38"/>
              </a:solidFill>
              <a:latin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563D6-A38F-2522-EEEF-493711F5FF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2FE3C0-DBFA-B8BE-F39A-B0E3FC53C396}"/>
              </a:ext>
            </a:extLst>
          </p:cNvPr>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7D3A64D-0A72-CDB3-B457-71E18147987A}"/>
              </a:ext>
            </a:extLst>
          </p:cNvPr>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5853F0A-A790-B661-2C48-7D5AFDC3A1C0}"/>
              </a:ext>
            </a:extLst>
          </p:cNvPr>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44D3CFC7-E0EF-761D-D436-5232FC7AA36B}"/>
              </a:ext>
            </a:extLst>
          </p:cNvPr>
          <p:cNvGrpSpPr/>
          <p:nvPr/>
        </p:nvGrpSpPr>
        <p:grpSpPr>
          <a:xfrm>
            <a:off x="5116376" y="7818251"/>
            <a:ext cx="11455819" cy="1117754"/>
            <a:chOff x="0" y="0"/>
            <a:chExt cx="3257480" cy="317835"/>
          </a:xfrm>
        </p:grpSpPr>
        <p:sp>
          <p:nvSpPr>
            <p:cNvPr id="6" name="Freeform 6">
              <a:extLst>
                <a:ext uri="{FF2B5EF4-FFF2-40B4-BE49-F238E27FC236}">
                  <a16:creationId xmlns:a16="http://schemas.microsoft.com/office/drawing/2014/main" id="{FA943114-B1F2-21AE-B6D3-A942418F4408}"/>
                </a:ext>
              </a:extLst>
            </p:cNvPr>
            <p:cNvSpPr/>
            <p:nvPr/>
          </p:nvSpPr>
          <p:spPr>
            <a:xfrm>
              <a:off x="0" y="0"/>
              <a:ext cx="3257480" cy="317835"/>
            </a:xfrm>
            <a:custGeom>
              <a:avLst/>
              <a:gdLst/>
              <a:ahLst/>
              <a:cxnLst/>
              <a:rect l="l" t="t" r="r" b="b"/>
              <a:pathLst>
                <a:path w="3257480" h="317835">
                  <a:moveTo>
                    <a:pt x="13516" y="0"/>
                  </a:moveTo>
                  <a:lnTo>
                    <a:pt x="3243964" y="0"/>
                  </a:lnTo>
                  <a:cubicBezTo>
                    <a:pt x="3247549" y="0"/>
                    <a:pt x="3250987" y="1424"/>
                    <a:pt x="3253522" y="3959"/>
                  </a:cubicBezTo>
                  <a:cubicBezTo>
                    <a:pt x="3256056" y="6494"/>
                    <a:pt x="3257480" y="9931"/>
                    <a:pt x="3257480" y="13516"/>
                  </a:cubicBezTo>
                  <a:lnTo>
                    <a:pt x="3257480" y="304319"/>
                  </a:lnTo>
                  <a:cubicBezTo>
                    <a:pt x="3257480" y="311784"/>
                    <a:pt x="3251429" y="317835"/>
                    <a:pt x="3243964" y="317835"/>
                  </a:cubicBezTo>
                  <a:lnTo>
                    <a:pt x="13516" y="317835"/>
                  </a:lnTo>
                  <a:cubicBezTo>
                    <a:pt x="6051" y="317835"/>
                    <a:pt x="0" y="311784"/>
                    <a:pt x="0" y="304319"/>
                  </a:cubicBezTo>
                  <a:lnTo>
                    <a:pt x="0" y="13516"/>
                  </a:lnTo>
                  <a:cubicBezTo>
                    <a:pt x="0" y="6051"/>
                    <a:pt x="6051" y="0"/>
                    <a:pt x="13516"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a:extLst>
                <a:ext uri="{FF2B5EF4-FFF2-40B4-BE49-F238E27FC236}">
                  <a16:creationId xmlns:a16="http://schemas.microsoft.com/office/drawing/2014/main" id="{916CD657-0944-6A6A-006A-CCBD3C90F6AA}"/>
                </a:ext>
              </a:extLst>
            </p:cNvPr>
            <p:cNvSpPr txBox="1"/>
            <p:nvPr/>
          </p:nvSpPr>
          <p:spPr>
            <a:xfrm>
              <a:off x="0" y="-9525"/>
              <a:ext cx="3257480" cy="327360"/>
            </a:xfrm>
            <a:prstGeom prst="rect">
              <a:avLst/>
            </a:prstGeom>
          </p:spPr>
          <p:txBody>
            <a:bodyPr lIns="50800" tIns="50800" rIns="50800" bIns="50800" rtlCol="0" anchor="ctr"/>
            <a:lstStyle/>
            <a:p>
              <a:pPr marL="0" lvl="0" indent="0" algn="ctr">
                <a:lnSpc>
                  <a:spcPts val="4200"/>
                </a:lnSpc>
                <a:spcBef>
                  <a:spcPct val="0"/>
                </a:spcBef>
              </a:pPr>
              <a:r>
                <a:rPr lang="en-US" sz="2800" u="none" strike="noStrike" dirty="0">
                  <a:solidFill>
                    <a:srgbClr val="000000"/>
                  </a:solidFill>
                  <a:latin typeface="Body Grotesque Large"/>
                  <a:ea typeface="Body Grotesque Large"/>
                  <a:cs typeface="Body Grotesque Large"/>
                  <a:sym typeface="Body Grotesque Large"/>
                </a:rPr>
                <a:t>Student Performance Predictive Analytics with R</a:t>
              </a:r>
            </a:p>
          </p:txBody>
        </p:sp>
      </p:grpSp>
      <p:grpSp>
        <p:nvGrpSpPr>
          <p:cNvPr id="8" name="Group 8">
            <a:extLst>
              <a:ext uri="{FF2B5EF4-FFF2-40B4-BE49-F238E27FC236}">
                <a16:creationId xmlns:a16="http://schemas.microsoft.com/office/drawing/2014/main" id="{D214F1B0-BC83-2070-80BA-89B3C5AE7803}"/>
              </a:ext>
            </a:extLst>
          </p:cNvPr>
          <p:cNvGrpSpPr/>
          <p:nvPr/>
        </p:nvGrpSpPr>
        <p:grpSpPr>
          <a:xfrm>
            <a:off x="4058805" y="3911806"/>
            <a:ext cx="544391" cy="544391"/>
            <a:chOff x="0" y="0"/>
            <a:chExt cx="812800" cy="812800"/>
          </a:xfrm>
        </p:grpSpPr>
        <p:sp>
          <p:nvSpPr>
            <p:cNvPr id="9" name="Freeform 9">
              <a:extLst>
                <a:ext uri="{FF2B5EF4-FFF2-40B4-BE49-F238E27FC236}">
                  <a16:creationId xmlns:a16="http://schemas.microsoft.com/office/drawing/2014/main" id="{43919F7B-0F68-BAB0-5451-6F81FE1AC9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0" name="TextBox 10">
              <a:extLst>
                <a:ext uri="{FF2B5EF4-FFF2-40B4-BE49-F238E27FC236}">
                  <a16:creationId xmlns:a16="http://schemas.microsoft.com/office/drawing/2014/main" id="{3B059F84-BA8C-79FA-C060-B2835A3E627A}"/>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1" name="Group 11">
            <a:extLst>
              <a:ext uri="{FF2B5EF4-FFF2-40B4-BE49-F238E27FC236}">
                <a16:creationId xmlns:a16="http://schemas.microsoft.com/office/drawing/2014/main" id="{E6C3B36F-5FF3-860A-1DD2-764668ADCCC1}"/>
              </a:ext>
            </a:extLst>
          </p:cNvPr>
          <p:cNvGrpSpPr/>
          <p:nvPr/>
        </p:nvGrpSpPr>
        <p:grpSpPr>
          <a:xfrm>
            <a:off x="4058805" y="8181127"/>
            <a:ext cx="544391" cy="544391"/>
            <a:chOff x="0" y="0"/>
            <a:chExt cx="812800" cy="812800"/>
          </a:xfrm>
        </p:grpSpPr>
        <p:sp>
          <p:nvSpPr>
            <p:cNvPr id="12" name="Freeform 12">
              <a:extLst>
                <a:ext uri="{FF2B5EF4-FFF2-40B4-BE49-F238E27FC236}">
                  <a16:creationId xmlns:a16="http://schemas.microsoft.com/office/drawing/2014/main" id="{D1522295-4490-19E4-F003-3DFFCF4ECF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3" name="TextBox 13">
              <a:extLst>
                <a:ext uri="{FF2B5EF4-FFF2-40B4-BE49-F238E27FC236}">
                  <a16:creationId xmlns:a16="http://schemas.microsoft.com/office/drawing/2014/main" id="{CBE46BA1-1F4E-895E-C926-6CDCF45FE899}"/>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4" name="Group 14">
            <a:extLst>
              <a:ext uri="{FF2B5EF4-FFF2-40B4-BE49-F238E27FC236}">
                <a16:creationId xmlns:a16="http://schemas.microsoft.com/office/drawing/2014/main" id="{8E5A27B4-6260-5A69-4EAC-622638DAED0E}"/>
              </a:ext>
            </a:extLst>
          </p:cNvPr>
          <p:cNvGrpSpPr/>
          <p:nvPr/>
        </p:nvGrpSpPr>
        <p:grpSpPr>
          <a:xfrm>
            <a:off x="1715805" y="5979259"/>
            <a:ext cx="591009" cy="591009"/>
            <a:chOff x="0" y="0"/>
            <a:chExt cx="812800" cy="812800"/>
          </a:xfrm>
        </p:grpSpPr>
        <p:sp>
          <p:nvSpPr>
            <p:cNvPr id="15" name="Freeform 15">
              <a:extLst>
                <a:ext uri="{FF2B5EF4-FFF2-40B4-BE49-F238E27FC236}">
                  <a16:creationId xmlns:a16="http://schemas.microsoft.com/office/drawing/2014/main" id="{1250B4A2-CAD6-3B27-93E7-1E6D0730DF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6" name="TextBox 16">
              <a:extLst>
                <a:ext uri="{FF2B5EF4-FFF2-40B4-BE49-F238E27FC236}">
                  <a16:creationId xmlns:a16="http://schemas.microsoft.com/office/drawing/2014/main" id="{462E1DA8-7419-3F0F-59DA-CAD5DF859FA0}"/>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7" name="Group 17">
            <a:extLst>
              <a:ext uri="{FF2B5EF4-FFF2-40B4-BE49-F238E27FC236}">
                <a16:creationId xmlns:a16="http://schemas.microsoft.com/office/drawing/2014/main" id="{D557DD5C-EDBC-5C25-B376-3131AD4134BE}"/>
              </a:ext>
            </a:extLst>
          </p:cNvPr>
          <p:cNvGrpSpPr/>
          <p:nvPr/>
        </p:nvGrpSpPr>
        <p:grpSpPr>
          <a:xfrm>
            <a:off x="3159501" y="5731400"/>
            <a:ext cx="11202439" cy="1086726"/>
            <a:chOff x="0" y="0"/>
            <a:chExt cx="3185431" cy="309012"/>
          </a:xfrm>
        </p:grpSpPr>
        <p:sp>
          <p:nvSpPr>
            <p:cNvPr id="18" name="Freeform 18">
              <a:extLst>
                <a:ext uri="{FF2B5EF4-FFF2-40B4-BE49-F238E27FC236}">
                  <a16:creationId xmlns:a16="http://schemas.microsoft.com/office/drawing/2014/main" id="{E3AEC183-69AC-4064-EEBC-51373A8BB353}"/>
                </a:ext>
              </a:extLst>
            </p:cNvPr>
            <p:cNvSpPr/>
            <p:nvPr/>
          </p:nvSpPr>
          <p:spPr>
            <a:xfrm>
              <a:off x="0" y="0"/>
              <a:ext cx="3185431" cy="309012"/>
            </a:xfrm>
            <a:custGeom>
              <a:avLst/>
              <a:gdLst/>
              <a:ahLst/>
              <a:cxnLst/>
              <a:rect l="l" t="t" r="r" b="b"/>
              <a:pathLst>
                <a:path w="3185431" h="309012">
                  <a:moveTo>
                    <a:pt x="13822" y="0"/>
                  </a:moveTo>
                  <a:lnTo>
                    <a:pt x="3171610" y="0"/>
                  </a:lnTo>
                  <a:cubicBezTo>
                    <a:pt x="3175275" y="0"/>
                    <a:pt x="3178791" y="1456"/>
                    <a:pt x="3181383" y="4048"/>
                  </a:cubicBezTo>
                  <a:cubicBezTo>
                    <a:pt x="3183975" y="6640"/>
                    <a:pt x="3185431" y="10156"/>
                    <a:pt x="3185431" y="13822"/>
                  </a:cubicBezTo>
                  <a:lnTo>
                    <a:pt x="3185431" y="295190"/>
                  </a:lnTo>
                  <a:cubicBezTo>
                    <a:pt x="3185431" y="302824"/>
                    <a:pt x="3179243" y="309012"/>
                    <a:pt x="3171610" y="309012"/>
                  </a:cubicBezTo>
                  <a:lnTo>
                    <a:pt x="13822" y="309012"/>
                  </a:lnTo>
                  <a:cubicBezTo>
                    <a:pt x="6188" y="309012"/>
                    <a:pt x="0" y="302824"/>
                    <a:pt x="0" y="295190"/>
                  </a:cubicBezTo>
                  <a:lnTo>
                    <a:pt x="0" y="13822"/>
                  </a:lnTo>
                  <a:cubicBezTo>
                    <a:pt x="0" y="6188"/>
                    <a:pt x="6188" y="0"/>
                    <a:pt x="13822" y="0"/>
                  </a:cubicBezTo>
                  <a:close/>
                </a:path>
              </a:pathLst>
            </a:custGeom>
            <a:solidFill>
              <a:srgbClr val="FCE45D"/>
            </a:solidFill>
            <a:ln w="38100" cap="sq">
              <a:solidFill>
                <a:srgbClr val="171717"/>
              </a:solidFill>
              <a:prstDash val="solid"/>
              <a:miter/>
            </a:ln>
          </p:spPr>
          <p:txBody>
            <a:bodyPr/>
            <a:lstStyle/>
            <a:p>
              <a:endParaRPr lang="en-US"/>
            </a:p>
          </p:txBody>
        </p:sp>
        <p:sp>
          <p:nvSpPr>
            <p:cNvPr id="19" name="TextBox 19">
              <a:extLst>
                <a:ext uri="{FF2B5EF4-FFF2-40B4-BE49-F238E27FC236}">
                  <a16:creationId xmlns:a16="http://schemas.microsoft.com/office/drawing/2014/main" id="{0A4D069F-92A2-6C76-556F-C9E2143BB9CE}"/>
                </a:ext>
              </a:extLst>
            </p:cNvPr>
            <p:cNvSpPr txBox="1"/>
            <p:nvPr/>
          </p:nvSpPr>
          <p:spPr>
            <a:xfrm>
              <a:off x="0" y="-9525"/>
              <a:ext cx="3185431" cy="318537"/>
            </a:xfrm>
            <a:prstGeom prst="rect">
              <a:avLst/>
            </a:prstGeom>
          </p:spPr>
          <p:txBody>
            <a:bodyPr lIns="190500" tIns="190500" rIns="190500" bIns="190500" rtlCol="0" anchor="ctr"/>
            <a:lstStyle/>
            <a:p>
              <a:pPr algn="ctr">
                <a:lnSpc>
                  <a:spcPts val="4200"/>
                </a:lnSpc>
                <a:spcBef>
                  <a:spcPct val="0"/>
                </a:spcBef>
              </a:pPr>
              <a:r>
                <a:rPr lang="en-US" sz="3200" dirty="0" err="1">
                  <a:solidFill>
                    <a:srgbClr val="000000"/>
                  </a:solidFill>
                  <a:latin typeface="Body Grotesque Large"/>
                  <a:ea typeface="Body Grotesque Large"/>
                  <a:cs typeface="Body Grotesque Large"/>
                  <a:sym typeface="Body Grotesque Large"/>
                </a:rPr>
                <a:t>Beezness</a:t>
              </a:r>
              <a:r>
                <a:rPr lang="en-US" sz="3200" dirty="0">
                  <a:solidFill>
                    <a:srgbClr val="000000"/>
                  </a:solidFill>
                  <a:latin typeface="Body Grotesque Large"/>
                  <a:ea typeface="Body Grotesque Large"/>
                  <a:cs typeface="Body Grotesque Large"/>
                  <a:sym typeface="Body Grotesque Large"/>
                </a:rPr>
                <a:t>: Bee Farm Modelling with Python</a:t>
              </a:r>
              <a:endParaRPr lang="en-US" sz="3200" u="none" strike="noStrike" dirty="0">
                <a:solidFill>
                  <a:srgbClr val="000000"/>
                </a:solidFill>
                <a:latin typeface="Body Grotesque Large"/>
                <a:ea typeface="Body Grotesque Large"/>
                <a:cs typeface="Body Grotesque Large"/>
                <a:sym typeface="Body Grotesque Large"/>
              </a:endParaRPr>
            </a:p>
          </p:txBody>
        </p:sp>
      </p:grpSp>
      <p:grpSp>
        <p:nvGrpSpPr>
          <p:cNvPr id="20" name="Group 20">
            <a:extLst>
              <a:ext uri="{FF2B5EF4-FFF2-40B4-BE49-F238E27FC236}">
                <a16:creationId xmlns:a16="http://schemas.microsoft.com/office/drawing/2014/main" id="{3A07B26C-A9D0-D67D-F500-5F104B83FD70}"/>
              </a:ext>
            </a:extLst>
          </p:cNvPr>
          <p:cNvGrpSpPr/>
          <p:nvPr/>
        </p:nvGrpSpPr>
        <p:grpSpPr>
          <a:xfrm>
            <a:off x="5116376" y="3636728"/>
            <a:ext cx="9672621" cy="1094547"/>
            <a:chOff x="0" y="0"/>
            <a:chExt cx="2750425" cy="311236"/>
          </a:xfrm>
        </p:grpSpPr>
        <p:sp>
          <p:nvSpPr>
            <p:cNvPr id="21" name="Freeform 21">
              <a:extLst>
                <a:ext uri="{FF2B5EF4-FFF2-40B4-BE49-F238E27FC236}">
                  <a16:creationId xmlns:a16="http://schemas.microsoft.com/office/drawing/2014/main" id="{168CEB04-E53E-7D00-5172-9B1F1B331C65}"/>
                </a:ext>
              </a:extLst>
            </p:cNvPr>
            <p:cNvSpPr/>
            <p:nvPr/>
          </p:nvSpPr>
          <p:spPr>
            <a:xfrm>
              <a:off x="0" y="0"/>
              <a:ext cx="2750425" cy="311236"/>
            </a:xfrm>
            <a:custGeom>
              <a:avLst/>
              <a:gdLst/>
              <a:ahLst/>
              <a:cxnLst/>
              <a:rect l="l" t="t" r="r" b="b"/>
              <a:pathLst>
                <a:path w="2750425" h="311236">
                  <a:moveTo>
                    <a:pt x="16008" y="0"/>
                  </a:moveTo>
                  <a:lnTo>
                    <a:pt x="2734417" y="0"/>
                  </a:lnTo>
                  <a:cubicBezTo>
                    <a:pt x="2743258" y="0"/>
                    <a:pt x="2750425" y="7167"/>
                    <a:pt x="2750425" y="16008"/>
                  </a:cubicBezTo>
                  <a:lnTo>
                    <a:pt x="2750425" y="295228"/>
                  </a:lnTo>
                  <a:cubicBezTo>
                    <a:pt x="2750425" y="304069"/>
                    <a:pt x="2743258" y="311236"/>
                    <a:pt x="2734417" y="311236"/>
                  </a:cubicBezTo>
                  <a:lnTo>
                    <a:pt x="16008" y="311236"/>
                  </a:lnTo>
                  <a:cubicBezTo>
                    <a:pt x="7167" y="311236"/>
                    <a:pt x="0" y="304069"/>
                    <a:pt x="0" y="295228"/>
                  </a:cubicBezTo>
                  <a:lnTo>
                    <a:pt x="0" y="16008"/>
                  </a:lnTo>
                  <a:cubicBezTo>
                    <a:pt x="0" y="7167"/>
                    <a:pt x="7167" y="0"/>
                    <a:pt x="16008" y="0"/>
                  </a:cubicBezTo>
                  <a:close/>
                </a:path>
              </a:pathLst>
            </a:custGeom>
            <a:solidFill>
              <a:srgbClr val="FCE45D"/>
            </a:solidFill>
            <a:ln w="38100" cap="sq">
              <a:solidFill>
                <a:srgbClr val="171717"/>
              </a:solidFill>
              <a:prstDash val="solid"/>
              <a:miter/>
            </a:ln>
          </p:spPr>
          <p:txBody>
            <a:bodyPr/>
            <a:lstStyle/>
            <a:p>
              <a:endParaRPr lang="en-US"/>
            </a:p>
          </p:txBody>
        </p:sp>
        <p:sp>
          <p:nvSpPr>
            <p:cNvPr id="22" name="TextBox 22">
              <a:extLst>
                <a:ext uri="{FF2B5EF4-FFF2-40B4-BE49-F238E27FC236}">
                  <a16:creationId xmlns:a16="http://schemas.microsoft.com/office/drawing/2014/main" id="{1429A4FF-AD80-C66F-622D-375E63244584}"/>
                </a:ext>
              </a:extLst>
            </p:cNvPr>
            <p:cNvSpPr txBox="1"/>
            <p:nvPr/>
          </p:nvSpPr>
          <p:spPr>
            <a:xfrm>
              <a:off x="0" y="-9525"/>
              <a:ext cx="2750425" cy="320761"/>
            </a:xfrm>
            <a:prstGeom prst="rect">
              <a:avLst/>
            </a:prstGeom>
          </p:spPr>
          <p:txBody>
            <a:bodyPr lIns="165100" tIns="165100" rIns="165100" bIns="165100" rtlCol="0" anchor="ctr"/>
            <a:lstStyle/>
            <a:p>
              <a:pPr marL="0" lvl="0" indent="0" algn="ctr">
                <a:lnSpc>
                  <a:spcPts val="4200"/>
                </a:lnSpc>
                <a:spcBef>
                  <a:spcPct val="0"/>
                </a:spcBef>
              </a:pPr>
              <a:r>
                <a:rPr lang="en-US" sz="3200" dirty="0">
                  <a:solidFill>
                    <a:srgbClr val="000000"/>
                  </a:solidFill>
                  <a:latin typeface="Body Grotesque Large"/>
                  <a:ea typeface="Body Grotesque Large"/>
                  <a:cs typeface="Body Grotesque Large"/>
                  <a:sym typeface="Body Grotesque Large"/>
                </a:rPr>
                <a:t>Indonesian Tweet Sentiment Analysis</a:t>
              </a:r>
            </a:p>
          </p:txBody>
        </p:sp>
      </p:grpSp>
      <p:sp>
        <p:nvSpPr>
          <p:cNvPr id="23" name="AutoShape 23">
            <a:extLst>
              <a:ext uri="{FF2B5EF4-FFF2-40B4-BE49-F238E27FC236}">
                <a16:creationId xmlns:a16="http://schemas.microsoft.com/office/drawing/2014/main" id="{922A67CF-6C55-60A1-05EA-3CCE3BAE955A}"/>
              </a:ext>
            </a:extLst>
          </p:cNvPr>
          <p:cNvSpPr/>
          <p:nvPr/>
        </p:nvSpPr>
        <p:spPr>
          <a:xfrm flipH="1">
            <a:off x="2011310" y="4456197"/>
            <a:ext cx="2319691" cy="1523062"/>
          </a:xfrm>
          <a:prstGeom prst="line">
            <a:avLst/>
          </a:prstGeom>
          <a:ln w="95250" cap="rnd">
            <a:solidFill>
              <a:srgbClr val="C55039"/>
            </a:solidFill>
            <a:prstDash val="sysDot"/>
            <a:headEnd type="none" w="sm" len="sm"/>
            <a:tailEnd type="none" w="sm" len="sm"/>
          </a:ln>
        </p:spPr>
        <p:txBody>
          <a:bodyPr/>
          <a:lstStyle/>
          <a:p>
            <a:endParaRPr lang="en-US"/>
          </a:p>
        </p:txBody>
      </p:sp>
      <p:sp>
        <p:nvSpPr>
          <p:cNvPr id="24" name="AutoShape 24">
            <a:extLst>
              <a:ext uri="{FF2B5EF4-FFF2-40B4-BE49-F238E27FC236}">
                <a16:creationId xmlns:a16="http://schemas.microsoft.com/office/drawing/2014/main" id="{0652FA51-4669-F7A6-A62C-F240D89608DE}"/>
              </a:ext>
            </a:extLst>
          </p:cNvPr>
          <p:cNvSpPr/>
          <p:nvPr/>
        </p:nvSpPr>
        <p:spPr>
          <a:xfrm>
            <a:off x="2011310" y="6570267"/>
            <a:ext cx="2319691" cy="1610860"/>
          </a:xfrm>
          <a:prstGeom prst="line">
            <a:avLst/>
          </a:prstGeom>
          <a:ln w="95250" cap="rnd">
            <a:solidFill>
              <a:srgbClr val="C55039"/>
            </a:solidFill>
            <a:prstDash val="sysDot"/>
            <a:headEnd type="none" w="sm" len="sm"/>
            <a:tailEnd type="none" w="sm" len="sm"/>
          </a:ln>
        </p:spPr>
        <p:txBody>
          <a:bodyPr/>
          <a:lstStyle/>
          <a:p>
            <a:endParaRPr lang="en-US"/>
          </a:p>
        </p:txBody>
      </p:sp>
      <p:sp>
        <p:nvSpPr>
          <p:cNvPr id="25" name="TextBox 25">
            <a:extLst>
              <a:ext uri="{FF2B5EF4-FFF2-40B4-BE49-F238E27FC236}">
                <a16:creationId xmlns:a16="http://schemas.microsoft.com/office/drawing/2014/main" id="{97041AF3-3FB3-6355-6804-FD8BFB6F88FC}"/>
              </a:ext>
            </a:extLst>
          </p:cNvPr>
          <p:cNvSpPr txBox="1"/>
          <p:nvPr/>
        </p:nvSpPr>
        <p:spPr>
          <a:xfrm>
            <a:off x="2957844" y="2009262"/>
            <a:ext cx="1237231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dirty="0">
                <a:solidFill>
                  <a:srgbClr val="000000"/>
                </a:solidFill>
                <a:latin typeface="Body Grotesque Large Bold"/>
                <a:ea typeface="Body Grotesque Large Bold"/>
                <a:cs typeface="Body Grotesque Large Bold"/>
                <a:sym typeface="Body Grotesque Large Bold"/>
              </a:rPr>
              <a:t>PROJECTS</a:t>
            </a:r>
          </a:p>
        </p:txBody>
      </p:sp>
    </p:spTree>
    <p:extLst>
      <p:ext uri="{BB962C8B-B14F-4D97-AF65-F5344CB8AC3E}">
        <p14:creationId xmlns:p14="http://schemas.microsoft.com/office/powerpoint/2010/main" val="15145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AAA01-664B-6FDA-B716-018A8A72FD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ECF180-2E17-B22C-5A98-8C75D180FBA0}"/>
              </a:ext>
            </a:extLst>
          </p:cNvPr>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FA2D5D0-8B78-6A97-0B56-17B84F6A71AA}"/>
              </a:ext>
            </a:extLst>
          </p:cNvPr>
          <p:cNvSpPr/>
          <p:nvPr/>
        </p:nvSpPr>
        <p:spPr>
          <a:xfrm flipH="1">
            <a:off x="616617" y="422241"/>
            <a:ext cx="16837214" cy="13638144"/>
          </a:xfrm>
          <a:custGeom>
            <a:avLst/>
            <a:gdLst/>
            <a:ahLst/>
            <a:cxnLst/>
            <a:rect l="l" t="t" r="r" b="b"/>
            <a:pathLst>
              <a:path w="16837214" h="13638144">
                <a:moveTo>
                  <a:pt x="16837215" y="0"/>
                </a:moveTo>
                <a:lnTo>
                  <a:pt x="0" y="0"/>
                </a:lnTo>
                <a:lnTo>
                  <a:pt x="0" y="13638144"/>
                </a:lnTo>
                <a:lnTo>
                  <a:pt x="16837215" y="13638144"/>
                </a:lnTo>
                <a:lnTo>
                  <a:pt x="1683721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AC50FB25-02C2-7E6D-9C8C-D7C95C75BBFF}"/>
              </a:ext>
            </a:extLst>
          </p:cNvPr>
          <p:cNvSpPr txBox="1"/>
          <p:nvPr/>
        </p:nvSpPr>
        <p:spPr>
          <a:xfrm>
            <a:off x="9037808" y="1651223"/>
            <a:ext cx="7249565" cy="1872307"/>
          </a:xfrm>
          <a:prstGeom prst="rect">
            <a:avLst/>
          </a:prstGeom>
        </p:spPr>
        <p:txBody>
          <a:bodyPr lIns="0" tIns="0" rIns="0" bIns="0" rtlCol="0" anchor="t">
            <a:spAutoFit/>
          </a:bodyPr>
          <a:lstStyle/>
          <a:p>
            <a:pPr marL="0" lvl="0" indent="0" algn="l">
              <a:lnSpc>
                <a:spcPts val="7321"/>
              </a:lnSpc>
              <a:spcBef>
                <a:spcPct val="0"/>
              </a:spcBef>
            </a:pPr>
            <a:r>
              <a:rPr lang="en-US" sz="5400" b="1" u="none" strike="noStrike" dirty="0">
                <a:solidFill>
                  <a:srgbClr val="000000"/>
                </a:solidFill>
                <a:latin typeface="Body Grotesque Large Bold"/>
                <a:ea typeface="Body Grotesque Large Bold"/>
                <a:cs typeface="Body Grotesque Large Bold"/>
                <a:sym typeface="Body Grotesque Large Bold"/>
              </a:rPr>
              <a:t>Data Understanding</a:t>
            </a:r>
          </a:p>
        </p:txBody>
      </p:sp>
      <p:grpSp>
        <p:nvGrpSpPr>
          <p:cNvPr id="6" name="Group 6">
            <a:extLst>
              <a:ext uri="{FF2B5EF4-FFF2-40B4-BE49-F238E27FC236}">
                <a16:creationId xmlns:a16="http://schemas.microsoft.com/office/drawing/2014/main" id="{4081B5EE-78F5-00CD-5030-B2BE2C05A4EE}"/>
              </a:ext>
            </a:extLst>
          </p:cNvPr>
          <p:cNvGrpSpPr/>
          <p:nvPr/>
        </p:nvGrpSpPr>
        <p:grpSpPr>
          <a:xfrm>
            <a:off x="9044576" y="3574572"/>
            <a:ext cx="7817518" cy="5364270"/>
            <a:chOff x="0" y="0"/>
            <a:chExt cx="2222924" cy="1172207"/>
          </a:xfrm>
        </p:grpSpPr>
        <p:sp>
          <p:nvSpPr>
            <p:cNvPr id="7" name="Freeform 7">
              <a:extLst>
                <a:ext uri="{FF2B5EF4-FFF2-40B4-BE49-F238E27FC236}">
                  <a16:creationId xmlns:a16="http://schemas.microsoft.com/office/drawing/2014/main" id="{E6D2F8D7-3CC0-3645-2F01-FB30B68A0E2B}"/>
                </a:ext>
              </a:extLst>
            </p:cNvPr>
            <p:cNvSpPr/>
            <p:nvPr/>
          </p:nvSpPr>
          <p:spPr>
            <a:xfrm>
              <a:off x="0" y="0"/>
              <a:ext cx="2222924" cy="1172207"/>
            </a:xfrm>
            <a:custGeom>
              <a:avLst/>
              <a:gdLst/>
              <a:ahLst/>
              <a:cxnLst/>
              <a:rect l="l" t="t" r="r" b="b"/>
              <a:pathLst>
                <a:path w="2222924" h="1172207">
                  <a:moveTo>
                    <a:pt x="19807" y="0"/>
                  </a:moveTo>
                  <a:lnTo>
                    <a:pt x="2203117" y="0"/>
                  </a:lnTo>
                  <a:cubicBezTo>
                    <a:pt x="2214056" y="0"/>
                    <a:pt x="2222924" y="8868"/>
                    <a:pt x="2222924" y="19807"/>
                  </a:cubicBezTo>
                  <a:lnTo>
                    <a:pt x="2222924" y="1152400"/>
                  </a:lnTo>
                  <a:cubicBezTo>
                    <a:pt x="2222924" y="1163339"/>
                    <a:pt x="2214056" y="1172207"/>
                    <a:pt x="2203117" y="1172207"/>
                  </a:cubicBezTo>
                  <a:lnTo>
                    <a:pt x="19807" y="1172207"/>
                  </a:lnTo>
                  <a:cubicBezTo>
                    <a:pt x="8868" y="1172207"/>
                    <a:pt x="0" y="1163339"/>
                    <a:pt x="0" y="1152400"/>
                  </a:cubicBezTo>
                  <a:lnTo>
                    <a:pt x="0" y="19807"/>
                  </a:lnTo>
                  <a:cubicBezTo>
                    <a:pt x="0" y="8868"/>
                    <a:pt x="8868" y="0"/>
                    <a:pt x="19807" y="0"/>
                  </a:cubicBezTo>
                  <a:close/>
                </a:path>
              </a:pathLst>
            </a:custGeom>
            <a:solidFill>
              <a:srgbClr val="C7A953"/>
            </a:solidFill>
            <a:ln w="38100" cap="sq">
              <a:solidFill>
                <a:srgbClr val="171717"/>
              </a:solidFill>
              <a:prstDash val="solid"/>
              <a:miter/>
            </a:ln>
          </p:spPr>
          <p:txBody>
            <a:bodyPr/>
            <a:lstStyle/>
            <a:p>
              <a:endParaRPr lang="en-US"/>
            </a:p>
          </p:txBody>
        </p:sp>
        <p:sp>
          <p:nvSpPr>
            <p:cNvPr id="8" name="TextBox 8">
              <a:extLst>
                <a:ext uri="{FF2B5EF4-FFF2-40B4-BE49-F238E27FC236}">
                  <a16:creationId xmlns:a16="http://schemas.microsoft.com/office/drawing/2014/main" id="{B979F88D-3B87-1692-5ED6-52AF494A93CF}"/>
                </a:ext>
              </a:extLst>
            </p:cNvPr>
            <p:cNvSpPr txBox="1"/>
            <p:nvPr/>
          </p:nvSpPr>
          <p:spPr>
            <a:xfrm>
              <a:off x="0" y="-9525"/>
              <a:ext cx="2222924" cy="1181732"/>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9" name="TextBox 9">
            <a:extLst>
              <a:ext uri="{FF2B5EF4-FFF2-40B4-BE49-F238E27FC236}">
                <a16:creationId xmlns:a16="http://schemas.microsoft.com/office/drawing/2014/main" id="{85D08F89-A3B9-DD62-3461-6213A71E8B97}"/>
              </a:ext>
            </a:extLst>
          </p:cNvPr>
          <p:cNvSpPr txBox="1"/>
          <p:nvPr/>
        </p:nvSpPr>
        <p:spPr>
          <a:xfrm>
            <a:off x="9435613" y="4467597"/>
            <a:ext cx="7068295" cy="1973617"/>
          </a:xfrm>
          <a:prstGeom prst="rect">
            <a:avLst/>
          </a:prstGeom>
        </p:spPr>
        <p:txBody>
          <a:bodyPr wrap="square" lIns="0" tIns="0" rIns="0" bIns="0" rtlCol="0" anchor="t">
            <a:spAutoFit/>
          </a:bodyPr>
          <a:lstStyle/>
          <a:p>
            <a:pPr algn="l"/>
            <a:r>
              <a:rPr lang="en-AU" sz="2400" dirty="0">
                <a:solidFill>
                  <a:srgbClr val="0F1A38"/>
                </a:solidFill>
                <a:latin typeface="Nunito"/>
              </a:rPr>
              <a:t>662 students across Mathematics and Portuguese subjects with 33 features covering demographics, social factors, academic history, and behavioural patterns.</a:t>
            </a:r>
          </a:p>
          <a:p>
            <a:pPr marL="0" lvl="1" indent="0" algn="l">
              <a:lnSpc>
                <a:spcPts val="4200"/>
              </a:lnSpc>
              <a:spcBef>
                <a:spcPct val="0"/>
              </a:spcBef>
            </a:pPr>
            <a:endParaRPr lang="en-US" sz="2400" u="none" strike="noStrike" dirty="0">
              <a:solidFill>
                <a:srgbClr val="0F1A38"/>
              </a:solidFill>
              <a:latin typeface="Nunito"/>
              <a:ea typeface="Nunito"/>
              <a:cs typeface="Nunito"/>
              <a:sym typeface="Nunito"/>
            </a:endParaRPr>
          </a:p>
        </p:txBody>
      </p:sp>
      <p:sp>
        <p:nvSpPr>
          <p:cNvPr id="10" name="TextBox 10">
            <a:extLst>
              <a:ext uri="{FF2B5EF4-FFF2-40B4-BE49-F238E27FC236}">
                <a16:creationId xmlns:a16="http://schemas.microsoft.com/office/drawing/2014/main" id="{8AAE0D98-10DB-A95F-3D10-C03743EF9280}"/>
              </a:ext>
            </a:extLst>
          </p:cNvPr>
          <p:cNvSpPr txBox="1"/>
          <p:nvPr/>
        </p:nvSpPr>
        <p:spPr>
          <a:xfrm>
            <a:off x="9435613" y="3866946"/>
            <a:ext cx="3061187" cy="511679"/>
          </a:xfrm>
          <a:prstGeom prst="rect">
            <a:avLst/>
          </a:prstGeom>
        </p:spPr>
        <p:txBody>
          <a:bodyPr wrap="square" lIns="0" tIns="0" rIns="0" bIns="0" rtlCol="0" anchor="t">
            <a:spAutoFit/>
          </a:bodyPr>
          <a:lstStyle/>
          <a:p>
            <a:pPr marL="0" lvl="0" indent="0" algn="l">
              <a:lnSpc>
                <a:spcPts val="4200"/>
              </a:lnSpc>
              <a:spcBef>
                <a:spcPct val="0"/>
              </a:spcBef>
            </a:pPr>
            <a:r>
              <a:rPr lang="en-US" sz="2400" b="1" u="sng" dirty="0">
                <a:solidFill>
                  <a:srgbClr val="000000"/>
                </a:solidFill>
                <a:latin typeface="Body Grotesque Large Bold"/>
                <a:ea typeface="Body Grotesque Large Bold"/>
                <a:cs typeface="Body Grotesque Large Bold"/>
                <a:sym typeface="Body Grotesque Large Bold"/>
              </a:rPr>
              <a:t>Overview</a:t>
            </a:r>
            <a:endParaRPr lang="en-US" sz="2400" b="1" u="sng" strike="noStrike" dirty="0">
              <a:solidFill>
                <a:srgbClr val="000000"/>
              </a:solidFill>
              <a:latin typeface="Body Grotesque Large Bold"/>
              <a:ea typeface="Body Grotesque Large Bold"/>
              <a:cs typeface="Body Grotesque Large Bold"/>
              <a:sym typeface="Body Grotesque Large Bold"/>
            </a:endParaRPr>
          </a:p>
        </p:txBody>
      </p:sp>
      <p:grpSp>
        <p:nvGrpSpPr>
          <p:cNvPr id="11" name="Group 11">
            <a:extLst>
              <a:ext uri="{FF2B5EF4-FFF2-40B4-BE49-F238E27FC236}">
                <a16:creationId xmlns:a16="http://schemas.microsoft.com/office/drawing/2014/main" id="{1F9A032F-989A-BDC9-01E6-A322B2C9F8C5}"/>
              </a:ext>
            </a:extLst>
          </p:cNvPr>
          <p:cNvGrpSpPr/>
          <p:nvPr/>
        </p:nvGrpSpPr>
        <p:grpSpPr>
          <a:xfrm>
            <a:off x="3839664" y="4228158"/>
            <a:ext cx="4044428" cy="2962543"/>
            <a:chOff x="0" y="0"/>
            <a:chExt cx="5392570" cy="3950058"/>
          </a:xfrm>
        </p:grpSpPr>
        <p:sp>
          <p:nvSpPr>
            <p:cNvPr id="12" name="Freeform 12">
              <a:extLst>
                <a:ext uri="{FF2B5EF4-FFF2-40B4-BE49-F238E27FC236}">
                  <a16:creationId xmlns:a16="http://schemas.microsoft.com/office/drawing/2014/main" id="{A4910964-9E04-47A3-F86E-3A320C46ACE7}"/>
                </a:ext>
              </a:extLst>
            </p:cNvPr>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grpSp>
          <p:nvGrpSpPr>
            <p:cNvPr id="13" name="Group 13">
              <a:extLst>
                <a:ext uri="{FF2B5EF4-FFF2-40B4-BE49-F238E27FC236}">
                  <a16:creationId xmlns:a16="http://schemas.microsoft.com/office/drawing/2014/main" id="{C1C847A5-55FA-23AD-2D18-1455F87D62B6}"/>
                </a:ext>
              </a:extLst>
            </p:cNvPr>
            <p:cNvGrpSpPr/>
            <p:nvPr/>
          </p:nvGrpSpPr>
          <p:grpSpPr>
            <a:xfrm>
              <a:off x="44505" y="1151192"/>
              <a:ext cx="4495633" cy="2756147"/>
              <a:chOff x="0" y="0"/>
              <a:chExt cx="1233417" cy="756173"/>
            </a:xfrm>
          </p:grpSpPr>
          <p:sp>
            <p:nvSpPr>
              <p:cNvPr id="14" name="Freeform 14">
                <a:extLst>
                  <a:ext uri="{FF2B5EF4-FFF2-40B4-BE49-F238E27FC236}">
                    <a16:creationId xmlns:a16="http://schemas.microsoft.com/office/drawing/2014/main" id="{9A22A99B-B27D-59A8-D37A-2608DDB433D7}"/>
                  </a:ext>
                </a:extLst>
              </p:cNvPr>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15" name="TextBox 15">
                <a:extLst>
                  <a:ext uri="{FF2B5EF4-FFF2-40B4-BE49-F238E27FC236}">
                    <a16:creationId xmlns:a16="http://schemas.microsoft.com/office/drawing/2014/main" id="{7017DD0F-CA4E-4659-91F0-7048030E6985}"/>
                  </a:ext>
                </a:extLst>
              </p:cNvPr>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grpSp>
      <p:grpSp>
        <p:nvGrpSpPr>
          <p:cNvPr id="17" name="Group 17">
            <a:extLst>
              <a:ext uri="{FF2B5EF4-FFF2-40B4-BE49-F238E27FC236}">
                <a16:creationId xmlns:a16="http://schemas.microsoft.com/office/drawing/2014/main" id="{B2EAA92B-5CAC-3FDD-BA7B-71FB374453D8}"/>
              </a:ext>
            </a:extLst>
          </p:cNvPr>
          <p:cNvGrpSpPr/>
          <p:nvPr/>
        </p:nvGrpSpPr>
        <p:grpSpPr>
          <a:xfrm>
            <a:off x="2357734" y="2122711"/>
            <a:ext cx="4044428" cy="2962543"/>
            <a:chOff x="0" y="0"/>
            <a:chExt cx="5392570" cy="3950058"/>
          </a:xfrm>
        </p:grpSpPr>
        <p:sp>
          <p:nvSpPr>
            <p:cNvPr id="18" name="Freeform 18">
              <a:extLst>
                <a:ext uri="{FF2B5EF4-FFF2-40B4-BE49-F238E27FC236}">
                  <a16:creationId xmlns:a16="http://schemas.microsoft.com/office/drawing/2014/main" id="{DDA36D52-170D-ED48-53DF-B30A6C1B978C}"/>
                </a:ext>
              </a:extLst>
            </p:cNvPr>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9" name="Group 19">
              <a:extLst>
                <a:ext uri="{FF2B5EF4-FFF2-40B4-BE49-F238E27FC236}">
                  <a16:creationId xmlns:a16="http://schemas.microsoft.com/office/drawing/2014/main" id="{B6496393-555D-D893-3ECD-E19537D565DD}"/>
                </a:ext>
              </a:extLst>
            </p:cNvPr>
            <p:cNvGrpSpPr/>
            <p:nvPr/>
          </p:nvGrpSpPr>
          <p:grpSpPr>
            <a:xfrm>
              <a:off x="44505" y="1151192"/>
              <a:ext cx="4495633" cy="2756147"/>
              <a:chOff x="0" y="0"/>
              <a:chExt cx="1233417" cy="756173"/>
            </a:xfrm>
          </p:grpSpPr>
          <p:sp>
            <p:nvSpPr>
              <p:cNvPr id="20" name="Freeform 20">
                <a:extLst>
                  <a:ext uri="{FF2B5EF4-FFF2-40B4-BE49-F238E27FC236}">
                    <a16:creationId xmlns:a16="http://schemas.microsoft.com/office/drawing/2014/main" id="{64B39FF2-BD8C-D7C8-2DB5-158ED760EE16}"/>
                  </a:ext>
                </a:extLst>
              </p:cNvPr>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21" name="TextBox 21">
                <a:extLst>
                  <a:ext uri="{FF2B5EF4-FFF2-40B4-BE49-F238E27FC236}">
                    <a16:creationId xmlns:a16="http://schemas.microsoft.com/office/drawing/2014/main" id="{67F2D9B2-7E12-0A71-91DF-5BA5398EF9BE}"/>
                  </a:ext>
                </a:extLst>
              </p:cNvPr>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grpSp>
      <p:sp>
        <p:nvSpPr>
          <p:cNvPr id="26" name="TextBox 26">
            <a:extLst>
              <a:ext uri="{FF2B5EF4-FFF2-40B4-BE49-F238E27FC236}">
                <a16:creationId xmlns:a16="http://schemas.microsoft.com/office/drawing/2014/main" id="{AE03CB97-6599-EC3D-B3DC-858530EE3DEF}"/>
              </a:ext>
            </a:extLst>
          </p:cNvPr>
          <p:cNvSpPr txBox="1"/>
          <p:nvPr/>
        </p:nvSpPr>
        <p:spPr>
          <a:xfrm>
            <a:off x="9435613" y="6151145"/>
            <a:ext cx="6940054" cy="1935786"/>
          </a:xfrm>
          <a:prstGeom prst="rect">
            <a:avLst/>
          </a:prstGeom>
        </p:spPr>
        <p:txBody>
          <a:bodyPr lIns="0" tIns="0" rIns="0" bIns="0" rtlCol="0" anchor="t">
            <a:spAutoFit/>
          </a:bodyPr>
          <a:lstStyle/>
          <a:p>
            <a:pPr>
              <a:lnSpc>
                <a:spcPts val="2525"/>
              </a:lnSpc>
            </a:pPr>
            <a:r>
              <a:rPr lang="en-AU" sz="2400" b="1" dirty="0">
                <a:solidFill>
                  <a:srgbClr val="171717"/>
                </a:solidFill>
                <a:latin typeface="Body Grotesque Large Bold"/>
              </a:rPr>
              <a:t>Quality</a:t>
            </a:r>
            <a:r>
              <a:rPr lang="en-AU" sz="2296" b="1" dirty="0">
                <a:solidFill>
                  <a:srgbClr val="171717"/>
                </a:solidFill>
                <a:latin typeface="Body Grotesque Large Bold"/>
              </a:rPr>
              <a:t>: </a:t>
            </a:r>
          </a:p>
          <a:p>
            <a:pPr>
              <a:lnSpc>
                <a:spcPts val="2525"/>
              </a:lnSpc>
            </a:pPr>
            <a:r>
              <a:rPr lang="en-AU" sz="2400" dirty="0">
                <a:solidFill>
                  <a:srgbClr val="0F1A38"/>
                </a:solidFill>
                <a:latin typeface="Nunito"/>
              </a:rPr>
              <a:t>No missing values, low-moderate duplication because some students take both Math and Portuguese. Around 55% of students are taking both subjects, 40% Portuguese only, and 5% Math only.</a:t>
            </a:r>
            <a:endParaRPr lang="en-US" sz="2296" b="1" dirty="0">
              <a:solidFill>
                <a:srgbClr val="171717"/>
              </a:solidFill>
              <a:latin typeface="Body Grotesque Large Bold"/>
              <a:ea typeface="Body Grotesque Large Bold"/>
              <a:cs typeface="Body Grotesque Large Bold"/>
              <a:sym typeface="Body Grotesque Large Bold"/>
            </a:endParaRPr>
          </a:p>
        </p:txBody>
      </p:sp>
      <p:sp>
        <p:nvSpPr>
          <p:cNvPr id="27" name="Freeform 27">
            <a:extLst>
              <a:ext uri="{FF2B5EF4-FFF2-40B4-BE49-F238E27FC236}">
                <a16:creationId xmlns:a16="http://schemas.microsoft.com/office/drawing/2014/main" id="{7AC3B8DC-20AC-6A81-E20F-33756160481E}"/>
              </a:ext>
            </a:extLst>
          </p:cNvPr>
          <p:cNvSpPr/>
          <p:nvPr/>
        </p:nvSpPr>
        <p:spPr>
          <a:xfrm>
            <a:off x="13688510" y="8342262"/>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19">
            <a:extLst>
              <a:ext uri="{FF2B5EF4-FFF2-40B4-BE49-F238E27FC236}">
                <a16:creationId xmlns:a16="http://schemas.microsoft.com/office/drawing/2014/main" id="{4DD086C5-E85B-3932-5303-1EF911088409}"/>
              </a:ext>
            </a:extLst>
          </p:cNvPr>
          <p:cNvSpPr/>
          <p:nvPr/>
        </p:nvSpPr>
        <p:spPr>
          <a:xfrm rot="2540634">
            <a:off x="3539831" y="3276506"/>
            <a:ext cx="1109413" cy="1420151"/>
          </a:xfrm>
          <a:custGeom>
            <a:avLst/>
            <a:gdLst/>
            <a:ahLst/>
            <a:cxnLst/>
            <a:rect l="l" t="t" r="r" b="b"/>
            <a:pathLst>
              <a:path w="4517050" h="5845594">
                <a:moveTo>
                  <a:pt x="0" y="0"/>
                </a:moveTo>
                <a:lnTo>
                  <a:pt x="4517050" y="0"/>
                </a:lnTo>
                <a:lnTo>
                  <a:pt x="4517050" y="5845595"/>
                </a:lnTo>
                <a:lnTo>
                  <a:pt x="0" y="5845595"/>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30" name="Freeform 5">
            <a:extLst>
              <a:ext uri="{FF2B5EF4-FFF2-40B4-BE49-F238E27FC236}">
                <a16:creationId xmlns:a16="http://schemas.microsoft.com/office/drawing/2014/main" id="{2019798E-EF54-5EBA-D607-9FA175C045D3}"/>
              </a:ext>
            </a:extLst>
          </p:cNvPr>
          <p:cNvSpPr/>
          <p:nvPr/>
        </p:nvSpPr>
        <p:spPr>
          <a:xfrm rot="1925000">
            <a:off x="5033230" y="5181302"/>
            <a:ext cx="1171804" cy="1732844"/>
          </a:xfrm>
          <a:custGeom>
            <a:avLst/>
            <a:gdLst/>
            <a:ahLst/>
            <a:cxnLst/>
            <a:rect l="l" t="t" r="r" b="b"/>
            <a:pathLst>
              <a:path w="2371153" h="4114800">
                <a:moveTo>
                  <a:pt x="0" y="0"/>
                </a:moveTo>
                <a:lnTo>
                  <a:pt x="2371153" y="0"/>
                </a:lnTo>
                <a:lnTo>
                  <a:pt x="2371153"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extLst>
      <p:ext uri="{BB962C8B-B14F-4D97-AF65-F5344CB8AC3E}">
        <p14:creationId xmlns:p14="http://schemas.microsoft.com/office/powerpoint/2010/main" val="198371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a:extLst>
            <a:ext uri="{FF2B5EF4-FFF2-40B4-BE49-F238E27FC236}">
              <a16:creationId xmlns:a16="http://schemas.microsoft.com/office/drawing/2014/main" id="{C69C8192-937A-926A-B19C-9FE5BF4192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198BE2-B7E5-09C2-A575-80225630F4D9}"/>
              </a:ext>
            </a:extLst>
          </p:cNvPr>
          <p:cNvGrpSpPr/>
          <p:nvPr/>
        </p:nvGrpSpPr>
        <p:grpSpPr>
          <a:xfrm>
            <a:off x="8124917" y="-2754880"/>
            <a:ext cx="10600722" cy="14875827"/>
            <a:chOff x="0" y="0"/>
            <a:chExt cx="2791960" cy="3917913"/>
          </a:xfrm>
        </p:grpSpPr>
        <p:sp>
          <p:nvSpPr>
            <p:cNvPr id="3" name="Freeform 3">
              <a:extLst>
                <a:ext uri="{FF2B5EF4-FFF2-40B4-BE49-F238E27FC236}">
                  <a16:creationId xmlns:a16="http://schemas.microsoft.com/office/drawing/2014/main" id="{25EFF096-0E24-1651-8459-8EEF5AFAC3DE}"/>
                </a:ext>
              </a:extLst>
            </p:cNvPr>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F47AA2FB-6FE7-432E-D73A-94850D0AFEDE}"/>
                </a:ext>
              </a:extLst>
            </p:cNvPr>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a:extLst>
              <a:ext uri="{FF2B5EF4-FFF2-40B4-BE49-F238E27FC236}">
                <a16:creationId xmlns:a16="http://schemas.microsoft.com/office/drawing/2014/main" id="{6D53E2B7-8F63-7C5B-B72F-7F38B830F5FC}"/>
              </a:ext>
            </a:extLst>
          </p:cNvPr>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10" name="Group 10">
            <a:extLst>
              <a:ext uri="{FF2B5EF4-FFF2-40B4-BE49-F238E27FC236}">
                <a16:creationId xmlns:a16="http://schemas.microsoft.com/office/drawing/2014/main" id="{0D10DE1B-8994-3E0A-BA80-74DC9DC0DAF2}"/>
              </a:ext>
            </a:extLst>
          </p:cNvPr>
          <p:cNvGrpSpPr/>
          <p:nvPr/>
        </p:nvGrpSpPr>
        <p:grpSpPr>
          <a:xfrm>
            <a:off x="8833435" y="1028700"/>
            <a:ext cx="2180707" cy="981313"/>
            <a:chOff x="0" y="0"/>
            <a:chExt cx="620088" cy="279038"/>
          </a:xfrm>
        </p:grpSpPr>
        <p:sp>
          <p:nvSpPr>
            <p:cNvPr id="11" name="Freeform 11">
              <a:extLst>
                <a:ext uri="{FF2B5EF4-FFF2-40B4-BE49-F238E27FC236}">
                  <a16:creationId xmlns:a16="http://schemas.microsoft.com/office/drawing/2014/main" id="{D3910F26-98C2-EB3A-1211-BB107BE451CD}"/>
                </a:ext>
              </a:extLst>
            </p:cNvPr>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a:extLst>
                <a:ext uri="{FF2B5EF4-FFF2-40B4-BE49-F238E27FC236}">
                  <a16:creationId xmlns:a16="http://schemas.microsoft.com/office/drawing/2014/main" id="{32334D77-4282-F149-1FBD-EEB59B9AD1C9}"/>
                </a:ext>
              </a:extLst>
            </p:cNvPr>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b="1" u="none" strike="noStrike" dirty="0">
                  <a:solidFill>
                    <a:srgbClr val="000000"/>
                  </a:solidFill>
                  <a:latin typeface="Body Grotesque Large"/>
                  <a:ea typeface="Body Grotesque Large"/>
                  <a:cs typeface="Body Grotesque Large"/>
                  <a:sym typeface="Body Grotesque Large"/>
                </a:rPr>
                <a:t>EDA</a:t>
              </a:r>
            </a:p>
          </p:txBody>
        </p:sp>
      </p:grpSp>
      <p:sp>
        <p:nvSpPr>
          <p:cNvPr id="23" name="Freeform 23">
            <a:extLst>
              <a:ext uri="{FF2B5EF4-FFF2-40B4-BE49-F238E27FC236}">
                <a16:creationId xmlns:a16="http://schemas.microsoft.com/office/drawing/2014/main" id="{5DCE6FFC-4E3B-CC89-D587-438A455E5236}"/>
              </a:ext>
            </a:extLst>
          </p:cNvPr>
          <p:cNvSpPr/>
          <p:nvPr/>
        </p:nvSpPr>
        <p:spPr>
          <a:xfrm>
            <a:off x="-820929" y="8416938"/>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79A08A97-3E04-4B39-1844-040FFC0D2B79}"/>
              </a:ext>
            </a:extLst>
          </p:cNvPr>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F3B9A94B-3A64-4BA3-1032-91E4A5E868BE}"/>
              </a:ext>
            </a:extLst>
          </p:cNvPr>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a:extLst>
              <a:ext uri="{FF2B5EF4-FFF2-40B4-BE49-F238E27FC236}">
                <a16:creationId xmlns:a16="http://schemas.microsoft.com/office/drawing/2014/main" id="{A3D1677B-9F09-2985-5CB6-5F086CE11E27}"/>
              </a:ext>
            </a:extLst>
          </p:cNvPr>
          <p:cNvSpPr txBox="1"/>
          <p:nvPr/>
        </p:nvSpPr>
        <p:spPr>
          <a:xfrm>
            <a:off x="11296115" y="1023620"/>
            <a:ext cx="6253227" cy="1077218"/>
          </a:xfrm>
          <a:prstGeom prst="rect">
            <a:avLst/>
          </a:prstGeom>
        </p:spPr>
        <p:txBody>
          <a:bodyPr lIns="0" tIns="0" rIns="0" bIns="0" rtlCol="0" anchor="t">
            <a:spAutoFit/>
          </a:bodyPr>
          <a:lstStyle/>
          <a:p>
            <a:pPr marL="0" lvl="0" indent="0" algn="l">
              <a:lnSpc>
                <a:spcPts val="4200"/>
              </a:lnSpc>
              <a:spcBef>
                <a:spcPct val="0"/>
              </a:spcBef>
            </a:pPr>
            <a:r>
              <a:rPr lang="en-US" sz="3500" dirty="0">
                <a:solidFill>
                  <a:srgbClr val="F9F5E3"/>
                </a:solidFill>
                <a:latin typeface="Body Grotesque Large"/>
                <a:ea typeface="Body Grotesque Large"/>
                <a:cs typeface="Body Grotesque Large"/>
                <a:sym typeface="Body Grotesque Large"/>
              </a:rPr>
              <a:t>Exploratory Data Analysis </a:t>
            </a:r>
          </a:p>
        </p:txBody>
      </p:sp>
      <p:pic>
        <p:nvPicPr>
          <p:cNvPr id="41" name="Picture 40">
            <a:extLst>
              <a:ext uri="{FF2B5EF4-FFF2-40B4-BE49-F238E27FC236}">
                <a16:creationId xmlns:a16="http://schemas.microsoft.com/office/drawing/2014/main" id="{43DA4A25-D3E4-BC35-A74B-78329F375530}"/>
              </a:ext>
            </a:extLst>
          </p:cNvPr>
          <p:cNvPicPr>
            <a:picLocks noChangeAspect="1"/>
          </p:cNvPicPr>
          <p:nvPr/>
        </p:nvPicPr>
        <p:blipFill>
          <a:blip r:embed="rId8"/>
          <a:stretch>
            <a:fillRect/>
          </a:stretch>
        </p:blipFill>
        <p:spPr>
          <a:xfrm>
            <a:off x="1823786" y="420730"/>
            <a:ext cx="5737162" cy="4569599"/>
          </a:xfrm>
          <a:prstGeom prst="rect">
            <a:avLst/>
          </a:prstGeom>
        </p:spPr>
      </p:pic>
      <p:pic>
        <p:nvPicPr>
          <p:cNvPr id="42" name="Picture 41">
            <a:extLst>
              <a:ext uri="{FF2B5EF4-FFF2-40B4-BE49-F238E27FC236}">
                <a16:creationId xmlns:a16="http://schemas.microsoft.com/office/drawing/2014/main" id="{86A0EFFA-E8F8-FD59-3DE4-D943F44C9DE5}"/>
              </a:ext>
            </a:extLst>
          </p:cNvPr>
          <p:cNvPicPr>
            <a:picLocks noChangeAspect="1"/>
          </p:cNvPicPr>
          <p:nvPr/>
        </p:nvPicPr>
        <p:blipFill>
          <a:blip r:embed="rId9"/>
          <a:stretch>
            <a:fillRect/>
          </a:stretch>
        </p:blipFill>
        <p:spPr>
          <a:xfrm>
            <a:off x="1797363" y="5076627"/>
            <a:ext cx="5790008" cy="4181673"/>
          </a:xfrm>
          <a:prstGeom prst="rect">
            <a:avLst/>
          </a:prstGeom>
        </p:spPr>
      </p:pic>
      <p:sp>
        <p:nvSpPr>
          <p:cNvPr id="25" name="Freeform 25">
            <a:extLst>
              <a:ext uri="{FF2B5EF4-FFF2-40B4-BE49-F238E27FC236}">
                <a16:creationId xmlns:a16="http://schemas.microsoft.com/office/drawing/2014/main" id="{6C92B71F-1278-2B59-1B64-B779DFB34678}"/>
              </a:ext>
            </a:extLst>
          </p:cNvPr>
          <p:cNvSpPr/>
          <p:nvPr/>
        </p:nvSpPr>
        <p:spPr>
          <a:xfrm>
            <a:off x="7131700" y="7431569"/>
            <a:ext cx="1215035" cy="2109567"/>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43" name="Group 17">
            <a:extLst>
              <a:ext uri="{FF2B5EF4-FFF2-40B4-BE49-F238E27FC236}">
                <a16:creationId xmlns:a16="http://schemas.microsoft.com/office/drawing/2014/main" id="{8B2FE4FE-0889-C53E-0F31-B8F89AAA692E}"/>
              </a:ext>
            </a:extLst>
          </p:cNvPr>
          <p:cNvGrpSpPr/>
          <p:nvPr/>
        </p:nvGrpSpPr>
        <p:grpSpPr>
          <a:xfrm>
            <a:off x="8866304" y="2437695"/>
            <a:ext cx="8928677" cy="5660102"/>
            <a:chOff x="0" y="0"/>
            <a:chExt cx="2157821" cy="993403"/>
          </a:xfrm>
        </p:grpSpPr>
        <p:sp>
          <p:nvSpPr>
            <p:cNvPr id="44" name="Freeform 18">
              <a:extLst>
                <a:ext uri="{FF2B5EF4-FFF2-40B4-BE49-F238E27FC236}">
                  <a16:creationId xmlns:a16="http://schemas.microsoft.com/office/drawing/2014/main" id="{D650460E-71E0-C840-DAC8-68A4F3BD3F50}"/>
                </a:ext>
              </a:extLst>
            </p:cNvPr>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45" name="TextBox 19">
              <a:extLst>
                <a:ext uri="{FF2B5EF4-FFF2-40B4-BE49-F238E27FC236}">
                  <a16:creationId xmlns:a16="http://schemas.microsoft.com/office/drawing/2014/main" id="{5437A3F6-D33D-C542-0D45-0E8496F476C9}"/>
                </a:ext>
              </a:extLst>
            </p:cNvPr>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46" name="TextBox 9">
            <a:extLst>
              <a:ext uri="{FF2B5EF4-FFF2-40B4-BE49-F238E27FC236}">
                <a16:creationId xmlns:a16="http://schemas.microsoft.com/office/drawing/2014/main" id="{B21F68BD-43BA-12F0-7F00-F982275182DD}"/>
              </a:ext>
            </a:extLst>
          </p:cNvPr>
          <p:cNvSpPr txBox="1"/>
          <p:nvPr/>
        </p:nvSpPr>
        <p:spPr>
          <a:xfrm>
            <a:off x="9317636" y="2863221"/>
            <a:ext cx="8055964" cy="4431983"/>
          </a:xfrm>
          <a:prstGeom prst="rect">
            <a:avLst/>
          </a:prstGeom>
        </p:spPr>
        <p:txBody>
          <a:bodyPr wrap="square" lIns="0" tIns="0" rIns="0" bIns="0" rtlCol="0" anchor="t">
            <a:spAutoFit/>
          </a:bodyPr>
          <a:lstStyle/>
          <a:p>
            <a:pPr algn="l"/>
            <a:r>
              <a:rPr lang="en-AU" sz="2400" dirty="0">
                <a:solidFill>
                  <a:srgbClr val="0F1A38"/>
                </a:solidFill>
                <a:latin typeface="Nunito"/>
              </a:rPr>
              <a:t>The G3 average score is ~12.5, and most students performs at average to slightly above-average levels (right-skewed distribution).</a:t>
            </a:r>
          </a:p>
          <a:p>
            <a:pPr algn="l"/>
            <a:endParaRPr lang="en-AU" sz="2400" dirty="0">
              <a:solidFill>
                <a:srgbClr val="0F1A38"/>
              </a:solidFill>
              <a:latin typeface="Nunito"/>
            </a:endParaRPr>
          </a:p>
          <a:p>
            <a:pPr algn="l"/>
            <a:r>
              <a:rPr lang="en-AU" sz="2400" dirty="0">
                <a:solidFill>
                  <a:srgbClr val="0F1A38"/>
                </a:solidFill>
                <a:latin typeface="Nunito"/>
              </a:rPr>
              <a:t>No outlier on the higher end, inferring that high performer is rare or the data is clean from higher end outlier. However, there is a small number of outlier on the lower end of the boxplot. </a:t>
            </a:r>
          </a:p>
          <a:p>
            <a:pPr algn="l"/>
            <a:endParaRPr lang="en-AU" sz="2400" dirty="0">
              <a:solidFill>
                <a:srgbClr val="0F1A38"/>
              </a:solidFill>
              <a:latin typeface="Nunito"/>
              <a:sym typeface="Nunito"/>
            </a:endParaRPr>
          </a:p>
          <a:p>
            <a:pPr algn="l"/>
            <a:r>
              <a:rPr lang="en-US" sz="2400" dirty="0">
                <a:solidFill>
                  <a:srgbClr val="0F1A38"/>
                </a:solidFill>
                <a:latin typeface="Nunito"/>
                <a:sym typeface="Nunito"/>
              </a:rPr>
              <a:t>There are students below average levels performance and lower outlier performer that could benefit most from early intervention.</a:t>
            </a:r>
          </a:p>
        </p:txBody>
      </p:sp>
    </p:spTree>
    <p:extLst>
      <p:ext uri="{BB962C8B-B14F-4D97-AF65-F5344CB8AC3E}">
        <p14:creationId xmlns:p14="http://schemas.microsoft.com/office/powerpoint/2010/main" val="180240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a:extLst>
            <a:ext uri="{FF2B5EF4-FFF2-40B4-BE49-F238E27FC236}">
              <a16:creationId xmlns:a16="http://schemas.microsoft.com/office/drawing/2014/main" id="{0611EB82-2448-82B0-A8C1-EF672502747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1D7E8D9-CDF5-A1AD-4423-CC05444067FE}"/>
              </a:ext>
            </a:extLst>
          </p:cNvPr>
          <p:cNvGrpSpPr/>
          <p:nvPr/>
        </p:nvGrpSpPr>
        <p:grpSpPr>
          <a:xfrm>
            <a:off x="8111130" y="-2705100"/>
            <a:ext cx="10600722" cy="14875827"/>
            <a:chOff x="0" y="0"/>
            <a:chExt cx="2791960" cy="3917913"/>
          </a:xfrm>
        </p:grpSpPr>
        <p:sp>
          <p:nvSpPr>
            <p:cNvPr id="3" name="Freeform 3">
              <a:extLst>
                <a:ext uri="{FF2B5EF4-FFF2-40B4-BE49-F238E27FC236}">
                  <a16:creationId xmlns:a16="http://schemas.microsoft.com/office/drawing/2014/main" id="{F0993457-49D7-4749-8103-7DBF3AA5DC23}"/>
                </a:ext>
              </a:extLst>
            </p:cNvPr>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7A1B4A56-224A-4321-1F96-332C6BE222E1}"/>
                </a:ext>
              </a:extLst>
            </p:cNvPr>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a:extLst>
              <a:ext uri="{FF2B5EF4-FFF2-40B4-BE49-F238E27FC236}">
                <a16:creationId xmlns:a16="http://schemas.microsoft.com/office/drawing/2014/main" id="{5CFDA17C-14B2-D684-26CE-863336B7D089}"/>
              </a:ext>
            </a:extLst>
          </p:cNvPr>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10" name="Group 10">
            <a:extLst>
              <a:ext uri="{FF2B5EF4-FFF2-40B4-BE49-F238E27FC236}">
                <a16:creationId xmlns:a16="http://schemas.microsoft.com/office/drawing/2014/main" id="{F90AF768-57F3-2FA4-193E-D26019466E0C}"/>
              </a:ext>
            </a:extLst>
          </p:cNvPr>
          <p:cNvGrpSpPr/>
          <p:nvPr/>
        </p:nvGrpSpPr>
        <p:grpSpPr>
          <a:xfrm>
            <a:off x="8833435" y="1028700"/>
            <a:ext cx="2180707" cy="981313"/>
            <a:chOff x="0" y="0"/>
            <a:chExt cx="620088" cy="279038"/>
          </a:xfrm>
        </p:grpSpPr>
        <p:sp>
          <p:nvSpPr>
            <p:cNvPr id="11" name="Freeform 11">
              <a:extLst>
                <a:ext uri="{FF2B5EF4-FFF2-40B4-BE49-F238E27FC236}">
                  <a16:creationId xmlns:a16="http://schemas.microsoft.com/office/drawing/2014/main" id="{85D33BC5-2B92-90C7-A9CE-E6EE065C6EB7}"/>
                </a:ext>
              </a:extLst>
            </p:cNvPr>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a:extLst>
                <a:ext uri="{FF2B5EF4-FFF2-40B4-BE49-F238E27FC236}">
                  <a16:creationId xmlns:a16="http://schemas.microsoft.com/office/drawing/2014/main" id="{B20202C3-F8D5-F994-C237-F87D4A8B75E0}"/>
                </a:ext>
              </a:extLst>
            </p:cNvPr>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b="1" u="none" strike="noStrike" dirty="0">
                  <a:solidFill>
                    <a:srgbClr val="000000"/>
                  </a:solidFill>
                  <a:latin typeface="Body Grotesque Large"/>
                  <a:ea typeface="Body Grotesque Large"/>
                  <a:cs typeface="Body Grotesque Large"/>
                  <a:sym typeface="Body Grotesque Large"/>
                </a:rPr>
                <a:t>EDA</a:t>
              </a:r>
            </a:p>
          </p:txBody>
        </p:sp>
      </p:grpSp>
      <p:sp>
        <p:nvSpPr>
          <p:cNvPr id="23" name="Freeform 23">
            <a:extLst>
              <a:ext uri="{FF2B5EF4-FFF2-40B4-BE49-F238E27FC236}">
                <a16:creationId xmlns:a16="http://schemas.microsoft.com/office/drawing/2014/main" id="{AB400F41-4E0A-5AEC-4CA7-FD8BFCBF8864}"/>
              </a:ext>
            </a:extLst>
          </p:cNvPr>
          <p:cNvSpPr/>
          <p:nvPr/>
        </p:nvSpPr>
        <p:spPr>
          <a:xfrm>
            <a:off x="-820929" y="8416938"/>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B8F7583A-FDCA-E4B8-1F38-F1C8A9B55371}"/>
              </a:ext>
            </a:extLst>
          </p:cNvPr>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509F9694-CAF5-B961-5030-DF120FB29C0F}"/>
              </a:ext>
            </a:extLst>
          </p:cNvPr>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a:extLst>
              <a:ext uri="{FF2B5EF4-FFF2-40B4-BE49-F238E27FC236}">
                <a16:creationId xmlns:a16="http://schemas.microsoft.com/office/drawing/2014/main" id="{D07327D4-9EBF-58DD-10BE-C96FFCFF719E}"/>
              </a:ext>
            </a:extLst>
          </p:cNvPr>
          <p:cNvSpPr txBox="1"/>
          <p:nvPr/>
        </p:nvSpPr>
        <p:spPr>
          <a:xfrm>
            <a:off x="11296115" y="1023620"/>
            <a:ext cx="6253227" cy="1077218"/>
          </a:xfrm>
          <a:prstGeom prst="rect">
            <a:avLst/>
          </a:prstGeom>
        </p:spPr>
        <p:txBody>
          <a:bodyPr lIns="0" tIns="0" rIns="0" bIns="0" rtlCol="0" anchor="t">
            <a:spAutoFit/>
          </a:bodyPr>
          <a:lstStyle/>
          <a:p>
            <a:pPr marL="0" lvl="0" indent="0" algn="l">
              <a:lnSpc>
                <a:spcPts val="4200"/>
              </a:lnSpc>
              <a:spcBef>
                <a:spcPct val="0"/>
              </a:spcBef>
            </a:pPr>
            <a:r>
              <a:rPr lang="en-US" sz="3500" dirty="0">
                <a:solidFill>
                  <a:srgbClr val="F9F5E3"/>
                </a:solidFill>
                <a:latin typeface="Body Grotesque Large"/>
                <a:ea typeface="Body Grotesque Large"/>
                <a:cs typeface="Body Grotesque Large"/>
                <a:sym typeface="Body Grotesque Large"/>
              </a:rPr>
              <a:t>Exploratory Data Analysis </a:t>
            </a:r>
          </a:p>
        </p:txBody>
      </p:sp>
      <p:sp>
        <p:nvSpPr>
          <p:cNvPr id="25" name="Freeform 25">
            <a:extLst>
              <a:ext uri="{FF2B5EF4-FFF2-40B4-BE49-F238E27FC236}">
                <a16:creationId xmlns:a16="http://schemas.microsoft.com/office/drawing/2014/main" id="{E1BBE342-7D43-2321-9642-E6F7BC4F382F}"/>
              </a:ext>
            </a:extLst>
          </p:cNvPr>
          <p:cNvSpPr/>
          <p:nvPr/>
        </p:nvSpPr>
        <p:spPr>
          <a:xfrm>
            <a:off x="7131700" y="7431569"/>
            <a:ext cx="1215035" cy="2109567"/>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43" name="Group 17">
            <a:extLst>
              <a:ext uri="{FF2B5EF4-FFF2-40B4-BE49-F238E27FC236}">
                <a16:creationId xmlns:a16="http://schemas.microsoft.com/office/drawing/2014/main" id="{B3B5609B-C005-DBCE-882C-C391EB51562B}"/>
              </a:ext>
            </a:extLst>
          </p:cNvPr>
          <p:cNvGrpSpPr/>
          <p:nvPr/>
        </p:nvGrpSpPr>
        <p:grpSpPr>
          <a:xfrm>
            <a:off x="8866304" y="2437695"/>
            <a:ext cx="8928677" cy="5660102"/>
            <a:chOff x="0" y="0"/>
            <a:chExt cx="2157821" cy="993403"/>
          </a:xfrm>
        </p:grpSpPr>
        <p:sp>
          <p:nvSpPr>
            <p:cNvPr id="44" name="Freeform 18">
              <a:extLst>
                <a:ext uri="{FF2B5EF4-FFF2-40B4-BE49-F238E27FC236}">
                  <a16:creationId xmlns:a16="http://schemas.microsoft.com/office/drawing/2014/main" id="{C111E691-D212-3EFF-29ED-3E259C17E60B}"/>
                </a:ext>
              </a:extLst>
            </p:cNvPr>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45" name="TextBox 19">
              <a:extLst>
                <a:ext uri="{FF2B5EF4-FFF2-40B4-BE49-F238E27FC236}">
                  <a16:creationId xmlns:a16="http://schemas.microsoft.com/office/drawing/2014/main" id="{B960F50C-9ED8-4C29-4D8A-08D8B2D2BAB6}"/>
                </a:ext>
              </a:extLst>
            </p:cNvPr>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46" name="TextBox 9">
            <a:extLst>
              <a:ext uri="{FF2B5EF4-FFF2-40B4-BE49-F238E27FC236}">
                <a16:creationId xmlns:a16="http://schemas.microsoft.com/office/drawing/2014/main" id="{8306D6A1-57C2-9E14-EF56-5F8D444A6A2D}"/>
              </a:ext>
            </a:extLst>
          </p:cNvPr>
          <p:cNvSpPr txBox="1"/>
          <p:nvPr/>
        </p:nvSpPr>
        <p:spPr>
          <a:xfrm>
            <a:off x="9302660" y="2738055"/>
            <a:ext cx="8055964" cy="5170646"/>
          </a:xfrm>
          <a:prstGeom prst="rect">
            <a:avLst/>
          </a:prstGeom>
        </p:spPr>
        <p:txBody>
          <a:bodyPr wrap="square" lIns="0" tIns="0" rIns="0" bIns="0" rtlCol="0" anchor="t">
            <a:spAutoFit/>
          </a:bodyPr>
          <a:lstStyle/>
          <a:p>
            <a:pPr algn="l"/>
            <a:r>
              <a:rPr lang="en-AU" sz="2400" dirty="0">
                <a:solidFill>
                  <a:srgbClr val="0F1A38"/>
                </a:solidFill>
                <a:latin typeface="Nunito" pitchFamily="2" charset="77"/>
              </a:rPr>
              <a:t>From the boxplot, students who take both subjects perform better than who take only one.</a:t>
            </a:r>
            <a:r>
              <a:rPr lang="en-AU" sz="2400" dirty="0">
                <a:solidFill>
                  <a:srgbClr val="0F1A38"/>
                </a:solidFill>
                <a:latin typeface="Nunito" pitchFamily="2" charset="77"/>
                <a:sym typeface="Nunito"/>
              </a:rPr>
              <a:t> In the </a:t>
            </a:r>
            <a:r>
              <a:rPr lang="en-AU" sz="2400" dirty="0" err="1">
                <a:solidFill>
                  <a:srgbClr val="0F1A38"/>
                </a:solidFill>
                <a:latin typeface="Nunito" pitchFamily="2" charset="77"/>
                <a:sym typeface="Nunito"/>
              </a:rPr>
              <a:t>jupyter</a:t>
            </a:r>
            <a:r>
              <a:rPr lang="en-AU" sz="2400" dirty="0">
                <a:solidFill>
                  <a:srgbClr val="0F1A38"/>
                </a:solidFill>
                <a:latin typeface="Nunito" pitchFamily="2" charset="77"/>
                <a:sym typeface="Nunito"/>
              </a:rPr>
              <a:t> notebook, there are several more findings from the boxplot of each columns against G3, such as:</a:t>
            </a:r>
          </a:p>
          <a:p>
            <a:pPr algn="l"/>
            <a:endParaRPr lang="en-AU" sz="2400" dirty="0">
              <a:solidFill>
                <a:srgbClr val="0F1A38"/>
              </a:solidFill>
              <a:latin typeface="Nunito" pitchFamily="2" charset="77"/>
              <a:sym typeface="Nunito"/>
            </a:endParaRPr>
          </a:p>
          <a:p>
            <a:pPr marL="457200" indent="-457200">
              <a:buFont typeface="+mj-lt"/>
              <a:buAutoNum type="arabicPeriod"/>
            </a:pPr>
            <a:r>
              <a:rPr lang="en-AU" sz="2400" b="0" dirty="0">
                <a:solidFill>
                  <a:srgbClr val="000000"/>
                </a:solidFill>
                <a:effectLst/>
                <a:latin typeface="Nunito" pitchFamily="2" charset="77"/>
              </a:rPr>
              <a:t>Student who have more than 7 absences seems to perform better than those who are never absent.</a:t>
            </a:r>
          </a:p>
          <a:p>
            <a:pPr marL="457200" indent="-457200">
              <a:buFont typeface="+mj-lt"/>
              <a:buAutoNum type="arabicPeriod"/>
            </a:pPr>
            <a:r>
              <a:rPr lang="en-AU" sz="2400" b="0" dirty="0">
                <a:solidFill>
                  <a:srgbClr val="000000"/>
                </a:solidFill>
                <a:effectLst/>
                <a:latin typeface="Nunito" pitchFamily="2" charset="77"/>
              </a:rPr>
              <a:t>Students who go to GP performed better than those who go to MS.</a:t>
            </a:r>
          </a:p>
          <a:p>
            <a:pPr marL="457200" indent="-457200">
              <a:buFont typeface="+mj-lt"/>
              <a:buAutoNum type="arabicPeriod"/>
            </a:pPr>
            <a:r>
              <a:rPr lang="en-AU" sz="2400" b="0" dirty="0">
                <a:solidFill>
                  <a:srgbClr val="000000"/>
                </a:solidFill>
                <a:effectLst/>
                <a:latin typeface="Nunito" pitchFamily="2" charset="77"/>
              </a:rPr>
              <a:t>The higher the parent's education, the better the G3 score.</a:t>
            </a:r>
          </a:p>
          <a:p>
            <a:pPr marL="457200" indent="-457200">
              <a:buFont typeface="+mj-lt"/>
              <a:buAutoNum type="arabicPeriod"/>
            </a:pPr>
            <a:r>
              <a:rPr lang="en-AU" sz="2400" b="0" dirty="0">
                <a:solidFill>
                  <a:srgbClr val="000000"/>
                </a:solidFill>
                <a:effectLst/>
                <a:latin typeface="Nunito" pitchFamily="2" charset="77"/>
              </a:rPr>
              <a:t>Students whose parents work in health or education sector show a better G3 score.</a:t>
            </a:r>
          </a:p>
          <a:p>
            <a:r>
              <a:rPr lang="en-AU" sz="2400" dirty="0">
                <a:solidFill>
                  <a:srgbClr val="000000"/>
                </a:solidFill>
                <a:latin typeface="Nunito" pitchFamily="2" charset="77"/>
              </a:rPr>
              <a:t>… and many more</a:t>
            </a:r>
            <a:endParaRPr lang="en-AU" sz="2400" b="0" dirty="0">
              <a:solidFill>
                <a:srgbClr val="000000"/>
              </a:solidFill>
              <a:effectLst/>
              <a:latin typeface="Nunito" pitchFamily="2" charset="77"/>
            </a:endParaRPr>
          </a:p>
        </p:txBody>
      </p:sp>
      <p:pic>
        <p:nvPicPr>
          <p:cNvPr id="6" name="Picture 5">
            <a:extLst>
              <a:ext uri="{FF2B5EF4-FFF2-40B4-BE49-F238E27FC236}">
                <a16:creationId xmlns:a16="http://schemas.microsoft.com/office/drawing/2014/main" id="{3176E743-33DA-0CCF-FB28-3CB93AFB9C30}"/>
              </a:ext>
            </a:extLst>
          </p:cNvPr>
          <p:cNvPicPr>
            <a:picLocks noChangeAspect="1"/>
          </p:cNvPicPr>
          <p:nvPr/>
        </p:nvPicPr>
        <p:blipFill>
          <a:blip r:embed="rId10"/>
          <a:stretch>
            <a:fillRect/>
          </a:stretch>
        </p:blipFill>
        <p:spPr>
          <a:xfrm>
            <a:off x="554239" y="1585691"/>
            <a:ext cx="7243787" cy="5709513"/>
          </a:xfrm>
          <a:prstGeom prst="rect">
            <a:avLst/>
          </a:prstGeom>
        </p:spPr>
      </p:pic>
    </p:spTree>
    <p:extLst>
      <p:ext uri="{BB962C8B-B14F-4D97-AF65-F5344CB8AC3E}">
        <p14:creationId xmlns:p14="http://schemas.microsoft.com/office/powerpoint/2010/main" val="1759231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6455-347D-7803-7B8C-FC4EB81F55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0CA009-BA06-F77B-0DA3-C087BA291A60}"/>
              </a:ext>
            </a:extLst>
          </p:cNvPr>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B108E57-604E-E03F-51DF-E322AA6F5E1D}"/>
              </a:ext>
            </a:extLst>
          </p:cNvPr>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1B28E460-3B60-5D81-224E-62CEAE490629}"/>
              </a:ext>
            </a:extLst>
          </p:cNvPr>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0A7ACACC-E464-37AB-F52F-5A07DC749F05}"/>
              </a:ext>
            </a:extLst>
          </p:cNvPr>
          <p:cNvGrpSpPr/>
          <p:nvPr/>
        </p:nvGrpSpPr>
        <p:grpSpPr>
          <a:xfrm>
            <a:off x="9905775" y="2514714"/>
            <a:ext cx="5883184" cy="4173855"/>
            <a:chOff x="0" y="0"/>
            <a:chExt cx="1549481" cy="1099287"/>
          </a:xfrm>
        </p:grpSpPr>
        <p:sp>
          <p:nvSpPr>
            <p:cNvPr id="9" name="Freeform 9">
              <a:extLst>
                <a:ext uri="{FF2B5EF4-FFF2-40B4-BE49-F238E27FC236}">
                  <a16:creationId xmlns:a16="http://schemas.microsoft.com/office/drawing/2014/main" id="{CCB89A12-1F4A-9188-28DD-099A25C64FAF}"/>
                </a:ext>
              </a:extLst>
            </p:cNvPr>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a:extLst>
                <a:ext uri="{FF2B5EF4-FFF2-40B4-BE49-F238E27FC236}">
                  <a16:creationId xmlns:a16="http://schemas.microsoft.com/office/drawing/2014/main" id="{923EECDC-6B8E-F36E-833B-8632BA32B2B0}"/>
                </a:ext>
              </a:extLst>
            </p:cNvPr>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1" name="TextBox 11">
            <a:extLst>
              <a:ext uri="{FF2B5EF4-FFF2-40B4-BE49-F238E27FC236}">
                <a16:creationId xmlns:a16="http://schemas.microsoft.com/office/drawing/2014/main" id="{3F7359AC-1728-D133-B8AB-65DE6AF726FC}"/>
              </a:ext>
            </a:extLst>
          </p:cNvPr>
          <p:cNvSpPr txBox="1"/>
          <p:nvPr/>
        </p:nvSpPr>
        <p:spPr>
          <a:xfrm>
            <a:off x="1612771" y="4067168"/>
            <a:ext cx="8258084" cy="1872949"/>
          </a:xfrm>
          <a:prstGeom prst="rect">
            <a:avLst/>
          </a:prstGeom>
        </p:spPr>
        <p:txBody>
          <a:bodyPr lIns="0" tIns="0" rIns="0" bIns="0" rtlCol="0" anchor="t">
            <a:spAutoFit/>
          </a:bodyPr>
          <a:lstStyle/>
          <a:p>
            <a:pPr marL="0" lvl="0" indent="0" algn="l">
              <a:lnSpc>
                <a:spcPts val="7321"/>
              </a:lnSpc>
              <a:spcBef>
                <a:spcPct val="0"/>
              </a:spcBef>
            </a:pPr>
            <a:r>
              <a:rPr lang="en-US" sz="6101" b="1" dirty="0">
                <a:solidFill>
                  <a:srgbClr val="000000"/>
                </a:solidFill>
                <a:latin typeface="Body Grotesque Large Bold"/>
                <a:ea typeface="Body Grotesque Large Bold"/>
                <a:cs typeface="Body Grotesque Large Bold"/>
                <a:sym typeface="Body Grotesque Large Bold"/>
              </a:rPr>
              <a:t>To be</a:t>
            </a:r>
          </a:p>
          <a:p>
            <a:pPr marL="0" lvl="0" indent="0" algn="l">
              <a:lnSpc>
                <a:spcPts val="7321"/>
              </a:lnSpc>
              <a:spcBef>
                <a:spcPct val="0"/>
              </a:spcBef>
            </a:pPr>
            <a:r>
              <a:rPr lang="en-US" sz="6101" b="1" dirty="0">
                <a:solidFill>
                  <a:srgbClr val="000000"/>
                </a:solidFill>
                <a:latin typeface="Body Grotesque Large Bold"/>
                <a:ea typeface="Body Grotesque Large Bold"/>
                <a:cs typeface="Body Grotesque Large Bold"/>
                <a:sym typeface="Body Grotesque Large Bold"/>
              </a:rPr>
              <a:t>Continued. . .</a:t>
            </a:r>
          </a:p>
        </p:txBody>
      </p:sp>
      <p:grpSp>
        <p:nvGrpSpPr>
          <p:cNvPr id="13" name="Group 13">
            <a:extLst>
              <a:ext uri="{FF2B5EF4-FFF2-40B4-BE49-F238E27FC236}">
                <a16:creationId xmlns:a16="http://schemas.microsoft.com/office/drawing/2014/main" id="{11D0164D-2F44-F925-C55C-AF88A42453F7}"/>
              </a:ext>
            </a:extLst>
          </p:cNvPr>
          <p:cNvGrpSpPr/>
          <p:nvPr/>
        </p:nvGrpSpPr>
        <p:grpSpPr>
          <a:xfrm>
            <a:off x="10646615" y="1517171"/>
            <a:ext cx="4401505" cy="5633926"/>
            <a:chOff x="0" y="0"/>
            <a:chExt cx="5868673" cy="7511902"/>
          </a:xfrm>
        </p:grpSpPr>
        <p:sp>
          <p:nvSpPr>
            <p:cNvPr id="14" name="Freeform 14">
              <a:extLst>
                <a:ext uri="{FF2B5EF4-FFF2-40B4-BE49-F238E27FC236}">
                  <a16:creationId xmlns:a16="http://schemas.microsoft.com/office/drawing/2014/main" id="{56B8D7FC-BC5F-BACE-67BF-C4D3E8518BE1}"/>
                </a:ext>
              </a:extLst>
            </p:cNvPr>
            <p:cNvSpPr/>
            <p:nvPr/>
          </p:nvSpPr>
          <p:spPr>
            <a:xfrm>
              <a:off x="0" y="0"/>
              <a:ext cx="5868673" cy="7511902"/>
            </a:xfrm>
            <a:custGeom>
              <a:avLst/>
              <a:gdLst/>
              <a:ahLst/>
              <a:cxnLst/>
              <a:rect l="l" t="t" r="r" b="b"/>
              <a:pathLst>
                <a:path w="5868673" h="7511902">
                  <a:moveTo>
                    <a:pt x="0" y="0"/>
                  </a:moveTo>
                  <a:lnTo>
                    <a:pt x="5868673" y="0"/>
                  </a:lnTo>
                  <a:lnTo>
                    <a:pt x="5868673" y="7511902"/>
                  </a:lnTo>
                  <a:lnTo>
                    <a:pt x="0" y="751190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nvGrpSpPr>
            <p:cNvPr id="15" name="Group 15">
              <a:extLst>
                <a:ext uri="{FF2B5EF4-FFF2-40B4-BE49-F238E27FC236}">
                  <a16:creationId xmlns:a16="http://schemas.microsoft.com/office/drawing/2014/main" id="{5912620D-542C-1DBD-F79F-D58E4154792A}"/>
                </a:ext>
              </a:extLst>
            </p:cNvPr>
            <p:cNvGrpSpPr/>
            <p:nvPr/>
          </p:nvGrpSpPr>
          <p:grpSpPr>
            <a:xfrm>
              <a:off x="1049270" y="2489134"/>
              <a:ext cx="4049534" cy="3136167"/>
              <a:chOff x="0" y="0"/>
              <a:chExt cx="863619" cy="668831"/>
            </a:xfrm>
          </p:grpSpPr>
          <p:sp>
            <p:nvSpPr>
              <p:cNvPr id="16" name="Freeform 16">
                <a:extLst>
                  <a:ext uri="{FF2B5EF4-FFF2-40B4-BE49-F238E27FC236}">
                    <a16:creationId xmlns:a16="http://schemas.microsoft.com/office/drawing/2014/main" id="{1932F1E8-5FD2-774F-A909-F7682F42F7F7}"/>
                  </a:ext>
                </a:extLst>
              </p:cNvPr>
              <p:cNvSpPr/>
              <p:nvPr/>
            </p:nvSpPr>
            <p:spPr>
              <a:xfrm>
                <a:off x="0" y="0"/>
                <a:ext cx="863619" cy="668831"/>
              </a:xfrm>
              <a:custGeom>
                <a:avLst/>
                <a:gdLst/>
                <a:ahLst/>
                <a:cxnLst/>
                <a:rect l="l" t="t" r="r" b="b"/>
                <a:pathLst>
                  <a:path w="863619" h="668831">
                    <a:moveTo>
                      <a:pt x="50981" y="0"/>
                    </a:moveTo>
                    <a:lnTo>
                      <a:pt x="812637" y="0"/>
                    </a:lnTo>
                    <a:cubicBezTo>
                      <a:pt x="840793" y="0"/>
                      <a:pt x="863619" y="22825"/>
                      <a:pt x="863619" y="50981"/>
                    </a:cubicBezTo>
                    <a:lnTo>
                      <a:pt x="863619" y="617849"/>
                    </a:lnTo>
                    <a:cubicBezTo>
                      <a:pt x="863619" y="631370"/>
                      <a:pt x="858247" y="644338"/>
                      <a:pt x="848686" y="653899"/>
                    </a:cubicBezTo>
                    <a:cubicBezTo>
                      <a:pt x="839126" y="663459"/>
                      <a:pt x="826158" y="668831"/>
                      <a:pt x="812637" y="668831"/>
                    </a:cubicBezTo>
                    <a:lnTo>
                      <a:pt x="50981" y="668831"/>
                    </a:lnTo>
                    <a:cubicBezTo>
                      <a:pt x="37460" y="668831"/>
                      <a:pt x="24493" y="663459"/>
                      <a:pt x="14932" y="653899"/>
                    </a:cubicBezTo>
                    <a:cubicBezTo>
                      <a:pt x="5371" y="644338"/>
                      <a:pt x="0" y="631370"/>
                      <a:pt x="0" y="617849"/>
                    </a:cubicBezTo>
                    <a:lnTo>
                      <a:pt x="0" y="50981"/>
                    </a:lnTo>
                    <a:cubicBezTo>
                      <a:pt x="0" y="37460"/>
                      <a:pt x="5371" y="24493"/>
                      <a:pt x="14932" y="14932"/>
                    </a:cubicBezTo>
                    <a:cubicBezTo>
                      <a:pt x="24493" y="5371"/>
                      <a:pt x="37460" y="0"/>
                      <a:pt x="50981" y="0"/>
                    </a:cubicBezTo>
                    <a:close/>
                  </a:path>
                </a:pathLst>
              </a:custGeom>
              <a:solidFill>
                <a:srgbClr val="619EA9"/>
              </a:solidFill>
              <a:ln w="38100" cap="sq">
                <a:solidFill>
                  <a:srgbClr val="171717"/>
                </a:solidFill>
                <a:prstDash val="solid"/>
                <a:miter/>
              </a:ln>
            </p:spPr>
            <p:txBody>
              <a:bodyPr/>
              <a:lstStyle/>
              <a:p>
                <a:endParaRPr lang="en-US"/>
              </a:p>
            </p:txBody>
          </p:sp>
          <p:sp>
            <p:nvSpPr>
              <p:cNvPr id="17" name="TextBox 17">
                <a:extLst>
                  <a:ext uri="{FF2B5EF4-FFF2-40B4-BE49-F238E27FC236}">
                    <a16:creationId xmlns:a16="http://schemas.microsoft.com/office/drawing/2014/main" id="{B6738EAB-3E4E-5E58-2D84-2474A9E0EF0E}"/>
                  </a:ext>
                </a:extLst>
              </p:cNvPr>
              <p:cNvSpPr txBox="1"/>
              <p:nvPr/>
            </p:nvSpPr>
            <p:spPr>
              <a:xfrm>
                <a:off x="0" y="9525"/>
                <a:ext cx="863619" cy="659306"/>
              </a:xfrm>
              <a:prstGeom prst="rect">
                <a:avLst/>
              </a:prstGeom>
            </p:spPr>
            <p:txBody>
              <a:bodyPr lIns="190500" tIns="190500" rIns="190500" bIns="190500" rtlCol="0" anchor="ctr"/>
              <a:lstStyle/>
              <a:p>
                <a:pPr marL="0" lvl="0" indent="0" algn="ctr">
                  <a:lnSpc>
                    <a:spcPts val="2645"/>
                  </a:lnSpc>
                </a:pPr>
                <a:endParaRPr/>
              </a:p>
            </p:txBody>
          </p:sp>
        </p:grpSp>
        <p:grpSp>
          <p:nvGrpSpPr>
            <p:cNvPr id="18" name="Group 18">
              <a:extLst>
                <a:ext uri="{FF2B5EF4-FFF2-40B4-BE49-F238E27FC236}">
                  <a16:creationId xmlns:a16="http://schemas.microsoft.com/office/drawing/2014/main" id="{9B293CF8-4D96-8DAB-3B14-0FD6D6D61423}"/>
                </a:ext>
              </a:extLst>
            </p:cNvPr>
            <p:cNvGrpSpPr/>
            <p:nvPr/>
          </p:nvGrpSpPr>
          <p:grpSpPr>
            <a:xfrm>
              <a:off x="1217713" y="2681401"/>
              <a:ext cx="3685541" cy="2726454"/>
              <a:chOff x="0" y="0"/>
              <a:chExt cx="785992" cy="581454"/>
            </a:xfrm>
          </p:grpSpPr>
          <p:sp>
            <p:nvSpPr>
              <p:cNvPr id="19" name="Freeform 19">
                <a:extLst>
                  <a:ext uri="{FF2B5EF4-FFF2-40B4-BE49-F238E27FC236}">
                    <a16:creationId xmlns:a16="http://schemas.microsoft.com/office/drawing/2014/main" id="{C66C771D-BE5F-3B81-9A2A-E4F589C60048}"/>
                  </a:ext>
                </a:extLst>
              </p:cNvPr>
              <p:cNvSpPr/>
              <p:nvPr/>
            </p:nvSpPr>
            <p:spPr>
              <a:xfrm>
                <a:off x="0" y="0"/>
                <a:ext cx="785992" cy="581454"/>
              </a:xfrm>
              <a:custGeom>
                <a:avLst/>
                <a:gdLst/>
                <a:ahLst/>
                <a:cxnLst/>
                <a:rect l="l" t="t" r="r" b="b"/>
                <a:pathLst>
                  <a:path w="785992" h="581454">
                    <a:moveTo>
                      <a:pt x="56017" y="0"/>
                    </a:moveTo>
                    <a:lnTo>
                      <a:pt x="729976" y="0"/>
                    </a:lnTo>
                    <a:cubicBezTo>
                      <a:pt x="760913" y="0"/>
                      <a:pt x="785992" y="25079"/>
                      <a:pt x="785992" y="56017"/>
                    </a:cubicBezTo>
                    <a:lnTo>
                      <a:pt x="785992" y="525437"/>
                    </a:lnTo>
                    <a:cubicBezTo>
                      <a:pt x="785992" y="540294"/>
                      <a:pt x="780090" y="554542"/>
                      <a:pt x="769585" y="565047"/>
                    </a:cubicBezTo>
                    <a:cubicBezTo>
                      <a:pt x="759080" y="575552"/>
                      <a:pt x="744832" y="581454"/>
                      <a:pt x="729976" y="581454"/>
                    </a:cubicBezTo>
                    <a:lnTo>
                      <a:pt x="56017" y="581454"/>
                    </a:lnTo>
                    <a:cubicBezTo>
                      <a:pt x="41160" y="581454"/>
                      <a:pt x="26912" y="575552"/>
                      <a:pt x="16407" y="565047"/>
                    </a:cubicBezTo>
                    <a:cubicBezTo>
                      <a:pt x="5902" y="554542"/>
                      <a:pt x="0" y="540294"/>
                      <a:pt x="0" y="525437"/>
                    </a:cubicBezTo>
                    <a:lnTo>
                      <a:pt x="0" y="56017"/>
                    </a:lnTo>
                    <a:cubicBezTo>
                      <a:pt x="0" y="25079"/>
                      <a:pt x="25079" y="0"/>
                      <a:pt x="56017" y="0"/>
                    </a:cubicBezTo>
                    <a:close/>
                  </a:path>
                </a:pathLst>
              </a:custGeom>
              <a:solidFill>
                <a:srgbClr val="FCE45D"/>
              </a:solidFill>
              <a:ln w="38100" cap="sq">
                <a:solidFill>
                  <a:srgbClr val="171717"/>
                </a:solidFill>
                <a:prstDash val="solid"/>
                <a:miter/>
              </a:ln>
            </p:spPr>
            <p:txBody>
              <a:bodyPr/>
              <a:lstStyle/>
              <a:p>
                <a:endParaRPr lang="en-US"/>
              </a:p>
            </p:txBody>
          </p:sp>
          <p:sp>
            <p:nvSpPr>
              <p:cNvPr id="20" name="TextBox 20">
                <a:extLst>
                  <a:ext uri="{FF2B5EF4-FFF2-40B4-BE49-F238E27FC236}">
                    <a16:creationId xmlns:a16="http://schemas.microsoft.com/office/drawing/2014/main" id="{146301A3-E486-7BE9-9461-082A4A4D1F7C}"/>
                  </a:ext>
                </a:extLst>
              </p:cNvPr>
              <p:cNvSpPr txBox="1"/>
              <p:nvPr/>
            </p:nvSpPr>
            <p:spPr>
              <a:xfrm>
                <a:off x="0" y="-9525"/>
                <a:ext cx="785992" cy="590979"/>
              </a:xfrm>
              <a:prstGeom prst="rect">
                <a:avLst/>
              </a:prstGeom>
            </p:spPr>
            <p:txBody>
              <a:bodyPr lIns="190500" tIns="190500" rIns="190500" bIns="190500" rtlCol="0" anchor="ctr"/>
              <a:lstStyle/>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Pickled</a:t>
                </a:r>
              </a:p>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Apples</a:t>
                </a:r>
              </a:p>
            </p:txBody>
          </p:sp>
        </p:grpSp>
      </p:grpSp>
    </p:spTree>
    <p:extLst>
      <p:ext uri="{BB962C8B-B14F-4D97-AF65-F5344CB8AC3E}">
        <p14:creationId xmlns:p14="http://schemas.microsoft.com/office/powerpoint/2010/main" val="14013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630288" y="7514816"/>
            <a:ext cx="2371153" cy="4114800"/>
          </a:xfrm>
          <a:custGeom>
            <a:avLst/>
            <a:gdLst/>
            <a:ahLst/>
            <a:cxnLst/>
            <a:rect l="l" t="t" r="r" b="b"/>
            <a:pathLst>
              <a:path w="2371153" h="4114800">
                <a:moveTo>
                  <a:pt x="0" y="0"/>
                </a:moveTo>
                <a:lnTo>
                  <a:pt x="2371153" y="0"/>
                </a:lnTo>
                <a:lnTo>
                  <a:pt x="237115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4253594" y="2257441"/>
            <a:ext cx="9780811" cy="1857375"/>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dirty="0">
                <a:solidFill>
                  <a:srgbClr val="000000"/>
                </a:solidFill>
                <a:latin typeface="Body Grotesque Large Bold"/>
                <a:ea typeface="Body Grotesque Large Bold"/>
                <a:cs typeface="Body Grotesque Large Bold"/>
                <a:sym typeface="Body Grotesque Large Bold"/>
              </a:rPr>
              <a:t>HOW TO USE THIS PRESENTATION</a:t>
            </a:r>
          </a:p>
        </p:txBody>
      </p:sp>
      <p:sp>
        <p:nvSpPr>
          <p:cNvPr id="7" name="TextBox 7"/>
          <p:cNvSpPr txBox="1"/>
          <p:nvPr/>
        </p:nvSpPr>
        <p:spPr>
          <a:xfrm>
            <a:off x="1803374" y="5799790"/>
            <a:ext cx="4900440" cy="2727570"/>
          </a:xfrm>
          <a:prstGeom prst="rect">
            <a:avLst/>
          </a:prstGeom>
        </p:spPr>
        <p:txBody>
          <a:bodyPr lIns="0" tIns="0" rIns="0" bIns="0" rtlCol="0" anchor="t">
            <a:spAutoFit/>
          </a:bodyPr>
          <a:lstStyle/>
          <a:p>
            <a:pPr algn="ctr">
              <a:lnSpc>
                <a:spcPts val="2436"/>
              </a:lnSpc>
            </a:pPr>
            <a:r>
              <a:rPr lang="en-US" sz="1740">
                <a:solidFill>
                  <a:srgbClr val="0F1A38"/>
                </a:solidFill>
                <a:latin typeface="Nunito"/>
                <a:ea typeface="Nunito"/>
                <a:cs typeface="Nunito"/>
                <a:sym typeface="Nunito"/>
              </a:rPr>
              <a:t>Click on the "Google Slides" button below this presentation preview. Make sure to sign in to your Google account. Click on "Make a copy." Start editing your presentation.</a:t>
            </a:r>
          </a:p>
          <a:p>
            <a:pPr algn="ctr">
              <a:lnSpc>
                <a:spcPts val="2436"/>
              </a:lnSpc>
            </a:pPr>
            <a:r>
              <a:rPr lang="en-US" sz="1740">
                <a:solidFill>
                  <a:srgbClr val="0F1A38"/>
                </a:solidFill>
                <a:latin typeface="Nunito"/>
                <a:ea typeface="Nunito"/>
                <a:cs typeface="Nunito"/>
                <a:sym typeface="Nunito"/>
              </a:rPr>
              <a:t>Alternative: Click on the "Share" button on the top right corner in Canva and click on "More" at the bottom of the menu. Enter "Google Drive" in the search bar and click on the GDrive icon to add this design as a Google slide in your GDrive.</a:t>
            </a:r>
          </a:p>
        </p:txBody>
      </p:sp>
      <p:sp>
        <p:nvSpPr>
          <p:cNvPr id="8" name="TextBox 8"/>
          <p:cNvSpPr txBox="1"/>
          <p:nvPr/>
        </p:nvSpPr>
        <p:spPr>
          <a:xfrm>
            <a:off x="2252602" y="4897599"/>
            <a:ext cx="4001985"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Google Slides</a:t>
            </a:r>
          </a:p>
        </p:txBody>
      </p:sp>
      <p:sp>
        <p:nvSpPr>
          <p:cNvPr id="9" name="TextBox 9"/>
          <p:cNvSpPr txBox="1"/>
          <p:nvPr/>
        </p:nvSpPr>
        <p:spPr>
          <a:xfrm>
            <a:off x="7490737" y="5799790"/>
            <a:ext cx="4438425" cy="2727570"/>
          </a:xfrm>
          <a:prstGeom prst="rect">
            <a:avLst/>
          </a:prstGeom>
        </p:spPr>
        <p:txBody>
          <a:bodyPr lIns="0" tIns="0" rIns="0" bIns="0" rtlCol="0" anchor="t">
            <a:spAutoFit/>
          </a:bodyPr>
          <a:lstStyle/>
          <a:p>
            <a:pPr algn="ctr">
              <a:lnSpc>
                <a:spcPts val="2436"/>
              </a:lnSpc>
              <a:spcBef>
                <a:spcPct val="0"/>
              </a:spcBef>
            </a:pPr>
            <a:r>
              <a:rPr lang="en-US" sz="1740" u="none" strike="noStrike">
                <a:solidFill>
                  <a:srgbClr val="0F1A38"/>
                </a:solidFill>
                <a:latin typeface="Nunito"/>
                <a:ea typeface="Nunito"/>
                <a:cs typeface="Nunito"/>
                <a:sym typeface="Nunito"/>
              </a:rPr>
              <a:t>Click on the "PowerPoint" button below</a:t>
            </a:r>
          </a:p>
          <a:p>
            <a:pPr algn="ctr">
              <a:lnSpc>
                <a:spcPts val="2436"/>
              </a:lnSpc>
              <a:spcBef>
                <a:spcPct val="0"/>
              </a:spcBef>
            </a:pPr>
            <a:r>
              <a:rPr lang="en-US" sz="1740" u="none" strike="noStrike">
                <a:solidFill>
                  <a:srgbClr val="0F1A38"/>
                </a:solidFill>
                <a:latin typeface="Nunito"/>
                <a:ea typeface="Nunito"/>
                <a:cs typeface="Nunito"/>
                <a:sym typeface="Nunito"/>
              </a:rPr>
              <a:t>this presentation preview. Start editing</a:t>
            </a:r>
          </a:p>
          <a:p>
            <a:pPr marL="0" lvl="1" indent="0" algn="ctr">
              <a:lnSpc>
                <a:spcPts val="2436"/>
              </a:lnSpc>
              <a:spcBef>
                <a:spcPct val="0"/>
              </a:spcBef>
            </a:pPr>
            <a:r>
              <a:rPr lang="en-US" sz="1740" u="none" strike="noStrike">
                <a:solidFill>
                  <a:srgbClr val="0F1A38"/>
                </a:solidFill>
                <a:latin typeface="Nunito"/>
                <a:ea typeface="Nunito"/>
                <a:cs typeface="Nunito"/>
                <a:sym typeface="Nunito"/>
              </a:rPr>
              <a:t>your presentation.</a:t>
            </a:r>
          </a:p>
          <a:p>
            <a:pPr marL="0" lvl="1" indent="0" algn="ctr">
              <a:lnSpc>
                <a:spcPts val="2436"/>
              </a:lnSpc>
              <a:spcBef>
                <a:spcPct val="0"/>
              </a:spcBef>
            </a:pPr>
            <a:r>
              <a:rPr lang="en-US" sz="1740" u="none" strike="noStrike">
                <a:solidFill>
                  <a:srgbClr val="0F1A38"/>
                </a:solidFill>
                <a:latin typeface="Nunito"/>
                <a:ea typeface="Nunito"/>
                <a:cs typeface="Nunito"/>
                <a:sym typeface="Nunito"/>
              </a:rPr>
              <a:t>Alternative: From Canva template file, Click on the "Share" button on the top right corner in Canva and click on "More" at the bottom of the menu. Enter "PowerPoint" in the search bar and click on the PowerPoint icon to download.</a:t>
            </a:r>
          </a:p>
        </p:txBody>
      </p:sp>
      <p:sp>
        <p:nvSpPr>
          <p:cNvPr id="10" name="TextBox 10"/>
          <p:cNvSpPr txBox="1"/>
          <p:nvPr/>
        </p:nvSpPr>
        <p:spPr>
          <a:xfrm>
            <a:off x="7490737" y="4897599"/>
            <a:ext cx="4438425"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PowerPoint</a:t>
            </a:r>
          </a:p>
        </p:txBody>
      </p:sp>
      <p:sp>
        <p:nvSpPr>
          <p:cNvPr id="11" name="TextBox 11"/>
          <p:cNvSpPr txBox="1"/>
          <p:nvPr/>
        </p:nvSpPr>
        <p:spPr>
          <a:xfrm>
            <a:off x="12716085" y="5799790"/>
            <a:ext cx="3573200" cy="1203570"/>
          </a:xfrm>
          <a:prstGeom prst="rect">
            <a:avLst/>
          </a:prstGeom>
        </p:spPr>
        <p:txBody>
          <a:bodyPr lIns="0" tIns="0" rIns="0" bIns="0" rtlCol="0" anchor="t">
            <a:spAutoFit/>
          </a:bodyPr>
          <a:lstStyle/>
          <a:p>
            <a:pPr marL="0" lvl="1" indent="0" algn="ctr">
              <a:lnSpc>
                <a:spcPts val="2436"/>
              </a:lnSpc>
              <a:spcBef>
                <a:spcPct val="0"/>
              </a:spcBef>
            </a:pPr>
            <a:r>
              <a:rPr lang="en-US" sz="1740" u="none" strike="noStrike">
                <a:solidFill>
                  <a:srgbClr val="0F1A38"/>
                </a:solidFill>
                <a:latin typeface="Nunito"/>
                <a:ea typeface="Nunito"/>
                <a:cs typeface="Nunito"/>
                <a:sym typeface="Nunito"/>
              </a:rPr>
              <a:t>Click on the "Canva" button under this presentation preview. Start editing your presentation. You need to sign in to your Canva account.</a:t>
            </a:r>
          </a:p>
        </p:txBody>
      </p:sp>
      <p:sp>
        <p:nvSpPr>
          <p:cNvPr id="12" name="TextBox 12"/>
          <p:cNvSpPr txBox="1"/>
          <p:nvPr/>
        </p:nvSpPr>
        <p:spPr>
          <a:xfrm>
            <a:off x="12507497" y="4897599"/>
            <a:ext cx="3990374"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Canva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345</TotalTime>
  <Words>1360</Words>
  <Application>Microsoft Macintosh PowerPoint</Application>
  <PresentationFormat>Custom</PresentationFormat>
  <Paragraphs>299</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Nunito</vt:lpstr>
      <vt:lpstr>Cloud Soft Bold</vt:lpstr>
      <vt:lpstr>Body Grotesque Large Bold</vt:lpstr>
      <vt:lpstr>Aptos</vt:lpstr>
      <vt:lpstr>Body Grotesque Large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Salinan Multiplication of Fractions Lesson for Middle School </dc:title>
  <cp:lastModifiedBy>Satria Pamungkas (Student)</cp:lastModifiedBy>
  <cp:revision>4</cp:revision>
  <dcterms:created xsi:type="dcterms:W3CDTF">2006-08-16T00:00:00Z</dcterms:created>
  <dcterms:modified xsi:type="dcterms:W3CDTF">2025-07-18T05:46:41Z</dcterms:modified>
  <dc:identifier>DAGtNKmXvgc</dc:identifier>
</cp:coreProperties>
</file>